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notesMasterIdLst>
    <p:notesMasterId r:id="rId42"/>
  </p:notesMasterIdLst>
  <p:sldIdLst>
    <p:sldId id="256" r:id="rId2"/>
    <p:sldId id="329" r:id="rId3"/>
    <p:sldId id="281" r:id="rId4"/>
    <p:sldId id="315" r:id="rId5"/>
    <p:sldId id="316" r:id="rId6"/>
    <p:sldId id="317" r:id="rId7"/>
    <p:sldId id="318" r:id="rId8"/>
    <p:sldId id="319" r:id="rId9"/>
    <p:sldId id="280" r:id="rId10"/>
    <p:sldId id="290" r:id="rId11"/>
    <p:sldId id="282" r:id="rId12"/>
    <p:sldId id="287" r:id="rId13"/>
    <p:sldId id="288" r:id="rId14"/>
    <p:sldId id="283" r:id="rId15"/>
    <p:sldId id="320" r:id="rId16"/>
    <p:sldId id="321" r:id="rId17"/>
    <p:sldId id="322" r:id="rId18"/>
    <p:sldId id="323" r:id="rId19"/>
    <p:sldId id="324" r:id="rId20"/>
    <p:sldId id="293" r:id="rId21"/>
    <p:sldId id="294" r:id="rId22"/>
    <p:sldId id="301" r:id="rId23"/>
    <p:sldId id="296" r:id="rId24"/>
    <p:sldId id="325" r:id="rId25"/>
    <p:sldId id="326" r:id="rId26"/>
    <p:sldId id="327" r:id="rId27"/>
    <p:sldId id="328" r:id="rId28"/>
    <p:sldId id="292" r:id="rId29"/>
    <p:sldId id="269" r:id="rId30"/>
    <p:sldId id="314" r:id="rId31"/>
    <p:sldId id="289" r:id="rId32"/>
    <p:sldId id="306" r:id="rId33"/>
    <p:sldId id="307" r:id="rId34"/>
    <p:sldId id="308" r:id="rId35"/>
    <p:sldId id="309" r:id="rId36"/>
    <p:sldId id="310" r:id="rId37"/>
    <p:sldId id="311" r:id="rId38"/>
    <p:sldId id="312" r:id="rId39"/>
    <p:sldId id="313" r:id="rId40"/>
    <p:sldId id="330"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FA3"/>
    <a:srgbClr val="ECD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9" autoAdjust="0"/>
    <p:restoredTop sz="82160" autoAdjust="0"/>
  </p:normalViewPr>
  <p:slideViewPr>
    <p:cSldViewPr showGuides="1">
      <p:cViewPr varScale="1">
        <p:scale>
          <a:sx n="74" d="100"/>
          <a:sy n="74" d="100"/>
        </p:scale>
        <p:origin x="-90"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034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34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4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034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65BA3057-14FB-4AB9-AAF1-D6B5C8814442}" type="slidenum">
              <a:rPr lang="en-US"/>
              <a:pPr>
                <a:defRPr/>
              </a:pPr>
              <a:t>‹#›</a:t>
            </a:fld>
            <a:endParaRPr lang="en-US"/>
          </a:p>
        </p:txBody>
      </p:sp>
    </p:spTree>
    <p:extLst>
      <p:ext uri="{BB962C8B-B14F-4D97-AF65-F5344CB8AC3E}">
        <p14:creationId xmlns:p14="http://schemas.microsoft.com/office/powerpoint/2010/main" val="1644794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4E5CAC2-C506-4DE0-925A-D3F83ED44161}" type="slidenum">
              <a:rPr lang="en-US" smtClean="0">
                <a:latin typeface="Arial" charset="0"/>
              </a:rPr>
              <a:pPr/>
              <a:t>1</a:t>
            </a:fld>
            <a:endParaRPr lang="en-US" smtClean="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B7EAE1A-31B3-4D05-986A-60F08B1CFAFE}" type="slidenum">
              <a:rPr lang="en-US" smtClean="0">
                <a:latin typeface="Arial" charset="0"/>
              </a:rPr>
              <a:pPr/>
              <a:t>11</a:t>
            </a:fld>
            <a:endParaRPr lang="en-US"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GB" smtClean="0">
                <a:latin typeface="Arial" charset="0"/>
              </a:rPr>
              <a:t>Or </a:t>
            </a:r>
            <a:endParaRPr lang="en-US" smtClean="0">
              <a:latin typeface="Arial" charset="0"/>
            </a:endParaRPr>
          </a:p>
        </p:txBody>
      </p:sp>
      <p:sp>
        <p:nvSpPr>
          <p:cNvPr id="46084" name="Slide Number Placeholder 3"/>
          <p:cNvSpPr>
            <a:spLocks noGrp="1"/>
          </p:cNvSpPr>
          <p:nvPr>
            <p:ph type="sldNum" sz="quarter" idx="5"/>
          </p:nvPr>
        </p:nvSpPr>
        <p:spPr>
          <a:noFill/>
        </p:spPr>
        <p:txBody>
          <a:bodyPr/>
          <a:lstStyle/>
          <a:p>
            <a:fld id="{6FA362CB-003F-45A3-9B9C-8DF637930BA0}" type="slidenum">
              <a:rPr lang="en-US" smtClean="0">
                <a:latin typeface="Arial" charset="0"/>
              </a:rPr>
              <a:pPr/>
              <a:t>12</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GB" dirty="0" smtClean="0">
                <a:latin typeface="Arial" charset="0"/>
              </a:rPr>
              <a:t>Problems:</a:t>
            </a:r>
          </a:p>
          <a:p>
            <a:r>
              <a:rPr lang="en-GB" dirty="0" smtClean="0">
                <a:latin typeface="Arial" charset="0"/>
              </a:rPr>
              <a:t>Explanation of research area is too short.</a:t>
            </a:r>
          </a:p>
          <a:p>
            <a:r>
              <a:rPr lang="en-GB" dirty="0" smtClean="0">
                <a:latin typeface="Arial" charset="0"/>
              </a:rPr>
              <a:t>Locations mentioned are at inconsistent levels of detail.</a:t>
            </a:r>
          </a:p>
          <a:p>
            <a:r>
              <a:rPr lang="en-GB" dirty="0" smtClean="0">
                <a:latin typeface="Arial" charset="0"/>
              </a:rPr>
              <a:t>Method is not clear.</a:t>
            </a:r>
          </a:p>
          <a:p>
            <a:r>
              <a:rPr lang="en-GB" dirty="0" smtClean="0">
                <a:latin typeface="Arial" charset="0"/>
              </a:rPr>
              <a:t>Results are presented, but not interpretation.</a:t>
            </a:r>
          </a:p>
          <a:p>
            <a:r>
              <a:rPr lang="en-GB" dirty="0" smtClean="0">
                <a:latin typeface="Arial" charset="0"/>
              </a:rPr>
              <a:t>Rationale behind future research not considered.</a:t>
            </a:r>
          </a:p>
          <a:p>
            <a:r>
              <a:rPr lang="en-GB" dirty="0" smtClean="0">
                <a:latin typeface="Arial" charset="0"/>
              </a:rPr>
              <a:t>More subtly, the tone of voice varies and there are some words which could be removed altogether.</a:t>
            </a:r>
            <a:endParaRPr lang="en-US" dirty="0" smtClean="0">
              <a:latin typeface="Arial" charset="0"/>
            </a:endParaRPr>
          </a:p>
        </p:txBody>
      </p:sp>
      <p:sp>
        <p:nvSpPr>
          <p:cNvPr id="47108" name="Slide Number Placeholder 3"/>
          <p:cNvSpPr>
            <a:spLocks noGrp="1"/>
          </p:cNvSpPr>
          <p:nvPr>
            <p:ph type="sldNum" sz="quarter" idx="5"/>
          </p:nvPr>
        </p:nvSpPr>
        <p:spPr>
          <a:noFill/>
        </p:spPr>
        <p:txBody>
          <a:bodyPr/>
          <a:lstStyle/>
          <a:p>
            <a:fld id="{9D631F28-668F-447B-A0BD-01D087FF5384}" type="slidenum">
              <a:rPr lang="en-US" smtClean="0">
                <a:latin typeface="Arial" charset="0"/>
              </a:rPr>
              <a:pPr/>
              <a:t>13</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spcBef>
                <a:spcPct val="0"/>
              </a:spcBef>
            </a:pPr>
            <a:endParaRPr lang="nl-NL" smtClean="0">
              <a:latin typeface="Arial" charset="0"/>
            </a:endParaRPr>
          </a:p>
        </p:txBody>
      </p:sp>
      <p:sp>
        <p:nvSpPr>
          <p:cNvPr id="48132" name="Slide Number Placeholder 3"/>
          <p:cNvSpPr>
            <a:spLocks noGrp="1"/>
          </p:cNvSpPr>
          <p:nvPr>
            <p:ph type="sldNum" sz="quarter" idx="5"/>
          </p:nvPr>
        </p:nvSpPr>
        <p:spPr>
          <a:noFill/>
        </p:spPr>
        <p:txBody>
          <a:bodyPr/>
          <a:lstStyle/>
          <a:p>
            <a:fld id="{DC738678-8545-4DBD-89A2-7A4711B51ACE}" type="slidenum">
              <a:rPr lang="en-US" smtClean="0">
                <a:latin typeface="Arial" charset="0"/>
              </a:rPr>
              <a:pPr/>
              <a:t>14</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3AF0F4E-81B1-45E3-AFC4-9C91EDCDFA61}" type="slidenum">
              <a:rPr lang="en-US" smtClean="0">
                <a:latin typeface="Arial" charset="0"/>
              </a:rPr>
              <a:pPr/>
              <a:t>15</a:t>
            </a:fld>
            <a:endParaRPr lang="en-US" smtClean="0">
              <a:latin typeface="Arial" charset="0"/>
            </a:endParaRPr>
          </a:p>
        </p:txBody>
      </p:sp>
      <p:sp>
        <p:nvSpPr>
          <p:cNvPr id="44035" name="Rectangle 1026"/>
          <p:cNvSpPr>
            <a:spLocks noGrp="1" noRot="1" noChangeAspect="1" noChangeArrowheads="1" noTextEdit="1"/>
          </p:cNvSpPr>
          <p:nvPr>
            <p:ph type="sldImg"/>
          </p:nvPr>
        </p:nvSpPr>
        <p:spPr>
          <a:ln/>
        </p:spPr>
      </p:sp>
      <p:sp>
        <p:nvSpPr>
          <p:cNvPr id="44036" name="Rectangle 1027"/>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84EC65A-6FC5-4FC1-92C3-9572CA6F4F00}" type="slidenum">
              <a:rPr lang="en-US" smtClean="0">
                <a:latin typeface="Arial" charset="0"/>
              </a:rPr>
              <a:pPr/>
              <a:t>16</a:t>
            </a:fld>
            <a:endParaRPr lang="en-US" smtClean="0">
              <a:latin typeface="Arial" charset="0"/>
            </a:endParaRPr>
          </a:p>
        </p:txBody>
      </p:sp>
      <p:sp>
        <p:nvSpPr>
          <p:cNvPr id="45059" name="Rectangle 1026"/>
          <p:cNvSpPr>
            <a:spLocks noGrp="1" noRot="1" noChangeAspect="1" noChangeArrowheads="1" noTextEdit="1"/>
          </p:cNvSpPr>
          <p:nvPr>
            <p:ph type="sldImg"/>
          </p:nvPr>
        </p:nvSpPr>
        <p:spPr>
          <a:ln/>
        </p:spPr>
      </p:sp>
      <p:sp>
        <p:nvSpPr>
          <p:cNvPr id="45060" name="Rectangle 1027"/>
          <p:cNvSpPr>
            <a:spLocks noGrp="1" noChangeArrowheads="1"/>
          </p:cNvSpPr>
          <p:nvPr>
            <p:ph type="body" idx="1"/>
          </p:nvPr>
        </p:nvSpPr>
        <p:spPr>
          <a:noFill/>
          <a:ln/>
        </p:spPr>
        <p:txBody>
          <a:bodyPr/>
          <a:lstStyle/>
          <a:p>
            <a:pPr eaLnBrk="1" hangingPunct="1"/>
            <a:endParaRPr lang="en-GB" dirty="0"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C417AA3-DC0E-417F-9B77-33309B90110B}" type="slidenum">
              <a:rPr lang="en-US" smtClean="0">
                <a:latin typeface="Arial" charset="0"/>
              </a:rPr>
              <a:pPr/>
              <a:t>17</a:t>
            </a:fld>
            <a:endParaRPr lang="en-US" smtClean="0">
              <a:latin typeface="Arial" charset="0"/>
            </a:endParaRPr>
          </a:p>
        </p:txBody>
      </p:sp>
      <p:sp>
        <p:nvSpPr>
          <p:cNvPr id="46083" name="Rectangle 1026"/>
          <p:cNvSpPr>
            <a:spLocks noGrp="1" noRot="1" noChangeAspect="1" noChangeArrowheads="1" noTextEdit="1"/>
          </p:cNvSpPr>
          <p:nvPr>
            <p:ph type="sldImg"/>
          </p:nvPr>
        </p:nvSpPr>
        <p:spPr>
          <a:ln/>
        </p:spPr>
      </p:sp>
      <p:sp>
        <p:nvSpPr>
          <p:cNvPr id="46084" name="Rectangle 1027"/>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nl-NL" smtClean="0">
              <a:latin typeface="Arial" charset="0"/>
            </a:endParaRPr>
          </a:p>
        </p:txBody>
      </p:sp>
      <p:sp>
        <p:nvSpPr>
          <p:cNvPr id="47108" name="Slide Number Placeholder 3"/>
          <p:cNvSpPr>
            <a:spLocks noGrp="1"/>
          </p:cNvSpPr>
          <p:nvPr>
            <p:ph type="sldNum" sz="quarter" idx="5"/>
          </p:nvPr>
        </p:nvSpPr>
        <p:spPr>
          <a:noFill/>
        </p:spPr>
        <p:txBody>
          <a:bodyPr/>
          <a:lstStyle/>
          <a:p>
            <a:fld id="{4ACAE29F-7919-4CAD-8B7D-2EADF2AB3738}" type="slidenum">
              <a:rPr lang="en-US" smtClean="0">
                <a:latin typeface="Arial" charset="0"/>
              </a:rPr>
              <a:pPr/>
              <a:t>18</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AF67815-F401-41F4-ADC5-1552245C3371}" type="slidenum">
              <a:rPr lang="en-US" smtClean="0">
                <a:latin typeface="Arial" charset="0"/>
              </a:rPr>
              <a:pPr/>
              <a:t>19</a:t>
            </a:fld>
            <a:endParaRPr lang="en-US" smtClean="0">
              <a:latin typeface="Arial" charset="0"/>
            </a:endParaRPr>
          </a:p>
        </p:txBody>
      </p:sp>
      <p:sp>
        <p:nvSpPr>
          <p:cNvPr id="48131" name="Rectangle 1026"/>
          <p:cNvSpPr>
            <a:spLocks noGrp="1" noRot="1" noChangeAspect="1" noChangeArrowheads="1" noTextEdit="1"/>
          </p:cNvSpPr>
          <p:nvPr>
            <p:ph type="sldImg"/>
          </p:nvPr>
        </p:nvSpPr>
        <p:spPr>
          <a:ln/>
        </p:spPr>
      </p:sp>
      <p:sp>
        <p:nvSpPr>
          <p:cNvPr id="48132" name="Rectangle 1027"/>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38E8571-B0BF-4714-90CF-A98F24075B79}" type="slidenum">
              <a:rPr lang="en-US" smtClean="0">
                <a:latin typeface="Arial" charset="0"/>
              </a:rPr>
              <a:pPr/>
              <a:t>20</a:t>
            </a:fld>
            <a:endParaRPr lang="en-US" smtClean="0">
              <a:latin typeface="Arial" charset="0"/>
            </a:endParaRPr>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nl-NL" smtClean="0">
              <a:latin typeface="Arial" charset="0"/>
            </a:endParaRPr>
          </a:p>
        </p:txBody>
      </p:sp>
      <p:sp>
        <p:nvSpPr>
          <p:cNvPr id="41988" name="Slide Number Placeholder 3"/>
          <p:cNvSpPr>
            <a:spLocks noGrp="1"/>
          </p:cNvSpPr>
          <p:nvPr>
            <p:ph type="sldNum" sz="quarter" idx="5"/>
          </p:nvPr>
        </p:nvSpPr>
        <p:spPr>
          <a:noFill/>
        </p:spPr>
        <p:txBody>
          <a:bodyPr/>
          <a:lstStyle/>
          <a:p>
            <a:fld id="{5DB2B42B-DE54-4AA1-A2A3-467C7F5B06A4}" type="slidenum">
              <a:rPr lang="en-US" smtClean="0">
                <a:latin typeface="Arial" charset="0"/>
              </a:rPr>
              <a:pPr/>
              <a:t>3</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31254C7-6094-4A4E-AE48-C72DBCD389F8}" type="slidenum">
              <a:rPr lang="en-US" smtClean="0">
                <a:latin typeface="Arial" charset="0"/>
              </a:rPr>
              <a:pPr/>
              <a:t>21</a:t>
            </a:fld>
            <a:endParaRPr lang="en-US"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nl-NL" smtClean="0">
              <a:latin typeface="Arial" charset="0"/>
            </a:endParaRPr>
          </a:p>
        </p:txBody>
      </p:sp>
      <p:sp>
        <p:nvSpPr>
          <p:cNvPr id="53252" name="Slide Number Placeholder 3"/>
          <p:cNvSpPr>
            <a:spLocks noGrp="1"/>
          </p:cNvSpPr>
          <p:nvPr>
            <p:ph type="sldNum" sz="quarter" idx="5"/>
          </p:nvPr>
        </p:nvSpPr>
        <p:spPr>
          <a:noFill/>
        </p:spPr>
        <p:txBody>
          <a:bodyPr/>
          <a:lstStyle/>
          <a:p>
            <a:fld id="{FA32FD8C-9143-43B8-83CB-D108D77B5EDC}" type="slidenum">
              <a:rPr lang="en-US" smtClean="0">
                <a:latin typeface="Arial" charset="0"/>
              </a:rPr>
              <a:pPr/>
              <a:t>22</a:t>
            </a:fld>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471EC4D-3415-45C4-BB0E-6CB8240401A3}" type="slidenum">
              <a:rPr lang="en-US" smtClean="0">
                <a:latin typeface="Arial" charset="0"/>
              </a:rPr>
              <a:pPr/>
              <a:t>23</a:t>
            </a:fld>
            <a:endParaRPr lang="en-US"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nl-NL" smtClean="0">
              <a:latin typeface="Arial" charset="0"/>
            </a:endParaRPr>
          </a:p>
        </p:txBody>
      </p:sp>
      <p:sp>
        <p:nvSpPr>
          <p:cNvPr id="49156" name="Slide Number Placeholder 3"/>
          <p:cNvSpPr>
            <a:spLocks noGrp="1"/>
          </p:cNvSpPr>
          <p:nvPr>
            <p:ph type="sldNum" sz="quarter" idx="5"/>
          </p:nvPr>
        </p:nvSpPr>
        <p:spPr>
          <a:noFill/>
        </p:spPr>
        <p:txBody>
          <a:bodyPr/>
          <a:lstStyle/>
          <a:p>
            <a:fld id="{224458A9-0AAA-4239-BD68-C9B1455D7BF0}" type="slidenum">
              <a:rPr lang="en-US" smtClean="0">
                <a:latin typeface="Arial" charset="0"/>
              </a:rPr>
              <a:pPr/>
              <a:t>24</a:t>
            </a:fld>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nl-NL" smtClean="0">
              <a:latin typeface="Arial" charset="0"/>
            </a:endParaRPr>
          </a:p>
        </p:txBody>
      </p:sp>
      <p:sp>
        <p:nvSpPr>
          <p:cNvPr id="50180" name="Slide Number Placeholder 3"/>
          <p:cNvSpPr>
            <a:spLocks noGrp="1"/>
          </p:cNvSpPr>
          <p:nvPr>
            <p:ph type="sldNum" sz="quarter" idx="5"/>
          </p:nvPr>
        </p:nvSpPr>
        <p:spPr>
          <a:noFill/>
        </p:spPr>
        <p:txBody>
          <a:bodyPr/>
          <a:lstStyle/>
          <a:p>
            <a:fld id="{4E2ECFEE-4500-48E9-A9D4-7769E3303FBE}" type="slidenum">
              <a:rPr lang="en-US" smtClean="0">
                <a:latin typeface="Arial" charset="0"/>
              </a:rPr>
              <a:pPr/>
              <a:t>25</a:t>
            </a:fld>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nl-NL" smtClean="0">
              <a:latin typeface="Arial" charset="0"/>
            </a:endParaRPr>
          </a:p>
        </p:txBody>
      </p:sp>
      <p:sp>
        <p:nvSpPr>
          <p:cNvPr id="51204" name="Slide Number Placeholder 3"/>
          <p:cNvSpPr>
            <a:spLocks noGrp="1"/>
          </p:cNvSpPr>
          <p:nvPr>
            <p:ph type="sldNum" sz="quarter" idx="5"/>
          </p:nvPr>
        </p:nvSpPr>
        <p:spPr>
          <a:noFill/>
        </p:spPr>
        <p:txBody>
          <a:bodyPr/>
          <a:lstStyle/>
          <a:p>
            <a:fld id="{49F5979A-5836-48BE-B9C1-DAAA60566ABB}" type="slidenum">
              <a:rPr lang="en-US" smtClean="0">
                <a:latin typeface="Arial" charset="0"/>
              </a:rPr>
              <a:pPr/>
              <a:t>26</a:t>
            </a:fld>
            <a:endParaRPr 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nl-NL" smtClean="0">
              <a:latin typeface="Arial" charset="0"/>
            </a:endParaRPr>
          </a:p>
        </p:txBody>
      </p:sp>
      <p:sp>
        <p:nvSpPr>
          <p:cNvPr id="52228" name="Slide Number Placeholder 3"/>
          <p:cNvSpPr>
            <a:spLocks noGrp="1"/>
          </p:cNvSpPr>
          <p:nvPr>
            <p:ph type="sldNum" sz="quarter" idx="5"/>
          </p:nvPr>
        </p:nvSpPr>
        <p:spPr>
          <a:noFill/>
        </p:spPr>
        <p:txBody>
          <a:bodyPr/>
          <a:lstStyle/>
          <a:p>
            <a:fld id="{E61E7774-7477-410F-8F11-F89224EE78B6}" type="slidenum">
              <a:rPr lang="en-US" smtClean="0">
                <a:latin typeface="Arial" charset="0"/>
              </a:rPr>
              <a:pPr/>
              <a:t>27</a:t>
            </a:fld>
            <a:endParaRPr 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nl-NL" smtClean="0">
              <a:latin typeface="Arial" charset="0"/>
            </a:endParaRPr>
          </a:p>
        </p:txBody>
      </p:sp>
      <p:sp>
        <p:nvSpPr>
          <p:cNvPr id="58372" name="Slide Number Placeholder 3"/>
          <p:cNvSpPr>
            <a:spLocks noGrp="1"/>
          </p:cNvSpPr>
          <p:nvPr>
            <p:ph type="sldNum" sz="quarter" idx="5"/>
          </p:nvPr>
        </p:nvSpPr>
        <p:spPr>
          <a:noFill/>
        </p:spPr>
        <p:txBody>
          <a:bodyPr/>
          <a:lstStyle/>
          <a:p>
            <a:fld id="{60553F2B-D9A7-4F2B-9C08-4C883437FC1C}" type="slidenum">
              <a:rPr lang="en-US" smtClean="0">
                <a:latin typeface="Arial" charset="0"/>
              </a:rPr>
              <a:pPr/>
              <a:t>28</a:t>
            </a:fld>
            <a:endParaRPr 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C71FB18-5548-4654-9F9A-D9115AC6FE04}" type="slidenum">
              <a:rPr lang="en-US" smtClean="0">
                <a:latin typeface="Arial" charset="0"/>
              </a:rPr>
              <a:pPr/>
              <a:t>29</a:t>
            </a:fld>
            <a:endParaRPr lang="en-US" smtClean="0">
              <a:latin typeface="Arial" charset="0"/>
            </a:endParaRPr>
          </a:p>
        </p:txBody>
      </p:sp>
      <p:sp>
        <p:nvSpPr>
          <p:cNvPr id="59395" name="Rectangle 1026"/>
          <p:cNvSpPr>
            <a:spLocks noGrp="1" noRot="1" noChangeAspect="1" noChangeArrowheads="1" noTextEdit="1"/>
          </p:cNvSpPr>
          <p:nvPr>
            <p:ph type="sldImg"/>
          </p:nvPr>
        </p:nvSpPr>
        <p:spPr>
          <a:ln/>
        </p:spPr>
      </p:sp>
      <p:sp>
        <p:nvSpPr>
          <p:cNvPr id="59396" name="Rectangle 1027"/>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nl-NL" smtClean="0">
              <a:latin typeface="Arial" charset="0"/>
            </a:endParaRPr>
          </a:p>
        </p:txBody>
      </p:sp>
      <p:sp>
        <p:nvSpPr>
          <p:cNvPr id="60420" name="Slide Number Placeholder 3"/>
          <p:cNvSpPr>
            <a:spLocks noGrp="1"/>
          </p:cNvSpPr>
          <p:nvPr>
            <p:ph type="sldNum" sz="quarter" idx="5"/>
          </p:nvPr>
        </p:nvSpPr>
        <p:spPr>
          <a:noFill/>
        </p:spPr>
        <p:txBody>
          <a:bodyPr/>
          <a:lstStyle/>
          <a:p>
            <a:fld id="{831EDD8B-0650-41C7-B23A-1A2FB23BE08F}" type="slidenum">
              <a:rPr lang="en-US" smtClean="0">
                <a:latin typeface="Arial" charset="0"/>
              </a:rPr>
              <a:pPr/>
              <a:t>30</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nl-NL" smtClean="0">
              <a:latin typeface="Arial" charset="0"/>
            </a:endParaRPr>
          </a:p>
        </p:txBody>
      </p:sp>
      <p:sp>
        <p:nvSpPr>
          <p:cNvPr id="34820" name="Slide Number Placeholder 3"/>
          <p:cNvSpPr>
            <a:spLocks noGrp="1"/>
          </p:cNvSpPr>
          <p:nvPr>
            <p:ph type="sldNum" sz="quarter" idx="5"/>
          </p:nvPr>
        </p:nvSpPr>
        <p:spPr>
          <a:noFill/>
        </p:spPr>
        <p:txBody>
          <a:bodyPr/>
          <a:lstStyle/>
          <a:p>
            <a:fld id="{1E24AA3C-598A-4B23-9230-8A6F2313BE79}" type="slidenum">
              <a:rPr lang="en-US" smtClean="0">
                <a:latin typeface="Arial" charset="0"/>
              </a:rPr>
              <a:pPr/>
              <a:t>4</a:t>
            </a:fld>
            <a:endParaRPr lang="en-US"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spcBef>
                <a:spcPct val="0"/>
              </a:spcBef>
            </a:pPr>
            <a:endParaRPr lang="nl-NL" smtClean="0">
              <a:latin typeface="Arial" charset="0"/>
            </a:endParaRPr>
          </a:p>
        </p:txBody>
      </p:sp>
      <p:sp>
        <p:nvSpPr>
          <p:cNvPr id="61444" name="Slide Number Placeholder 3"/>
          <p:cNvSpPr>
            <a:spLocks noGrp="1"/>
          </p:cNvSpPr>
          <p:nvPr>
            <p:ph type="sldNum" sz="quarter" idx="5"/>
          </p:nvPr>
        </p:nvSpPr>
        <p:spPr>
          <a:noFill/>
        </p:spPr>
        <p:txBody>
          <a:bodyPr/>
          <a:lstStyle/>
          <a:p>
            <a:fld id="{2DA72186-2271-49FF-B52E-B4DAED618653}" type="slidenum">
              <a:rPr lang="en-US" smtClean="0">
                <a:latin typeface="Arial" charset="0"/>
              </a:rPr>
              <a:pPr/>
              <a:t>31</a:t>
            </a:fld>
            <a:endParaRPr lang="en-US"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nl-NL" smtClean="0">
              <a:latin typeface="Arial" charset="0"/>
            </a:endParaRP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1DC9FD01-1B70-4AF8-9152-7502205951C6}" type="slidenum">
              <a:rPr lang="en-US" sz="1200"/>
              <a:pPr algn="r" eaLnBrk="1" hangingPunct="1"/>
              <a:t>32</a:t>
            </a:fld>
            <a:endParaRPr 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nl-NL" smtClean="0">
              <a:latin typeface="Arial" charset="0"/>
            </a:endParaRPr>
          </a:p>
        </p:txBody>
      </p:sp>
      <p:sp>
        <p:nvSpPr>
          <p:cNvPr id="6349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7CF55025-72DE-43D2-9E74-A7723D1F268F}" type="slidenum">
              <a:rPr lang="en-US" sz="1200"/>
              <a:pPr algn="r" eaLnBrk="1" hangingPunct="1"/>
              <a:t>33</a:t>
            </a:fld>
            <a:endParaRPr 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nl-NL" smtClean="0">
              <a:latin typeface="Arial" charset="0"/>
            </a:endParaRPr>
          </a:p>
        </p:txBody>
      </p:sp>
      <p:sp>
        <p:nvSpPr>
          <p:cNvPr id="6451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83F0B6DE-BBCD-417F-BCE4-C72D068BCF58}" type="slidenum">
              <a:rPr lang="en-US" sz="1200"/>
              <a:pPr algn="r" eaLnBrk="1" hangingPunct="1"/>
              <a:t>34</a:t>
            </a:fld>
            <a:endParaRPr 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nl-NL" smtClean="0">
              <a:latin typeface="Arial" charset="0"/>
            </a:endParaRPr>
          </a:p>
        </p:txBody>
      </p:sp>
      <p:sp>
        <p:nvSpPr>
          <p:cNvPr id="6554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8372BD58-3A45-41F8-B484-AA02AEC2ADCE}" type="slidenum">
              <a:rPr lang="en-US" sz="1200"/>
              <a:pPr algn="r" eaLnBrk="1" hangingPunct="1"/>
              <a:t>35</a:t>
            </a:fld>
            <a:endParaRPr 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nl-NL" smtClean="0">
              <a:latin typeface="Arial" charset="0"/>
            </a:endParaRPr>
          </a:p>
        </p:txBody>
      </p:sp>
      <p:sp>
        <p:nvSpPr>
          <p:cNvPr id="6656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BDDEFAF9-0CDB-4760-8C4E-F5248126D4A6}" type="slidenum">
              <a:rPr lang="en-US" sz="1200"/>
              <a:pPr algn="r" eaLnBrk="1" hangingPunct="1"/>
              <a:t>36</a:t>
            </a:fld>
            <a:endParaRPr 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nl-NL" smtClean="0">
              <a:latin typeface="Arial" charset="0"/>
            </a:endParaRPr>
          </a:p>
        </p:txBody>
      </p:sp>
      <p:sp>
        <p:nvSpPr>
          <p:cNvPr id="675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B4237FF0-607D-4971-BE91-1A49A5D58065}" type="slidenum">
              <a:rPr lang="en-US" sz="1200"/>
              <a:pPr algn="r" eaLnBrk="1" hangingPunct="1"/>
              <a:t>37</a:t>
            </a:fld>
            <a:endParaRPr 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nl-NL" smtClean="0">
              <a:latin typeface="Arial" charset="0"/>
            </a:endParaRPr>
          </a:p>
        </p:txBody>
      </p:sp>
      <p:sp>
        <p:nvSpPr>
          <p:cNvPr id="6861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A9041B4E-FDAE-4E10-9075-A6999F2E1514}" type="slidenum">
              <a:rPr lang="en-US" sz="1200"/>
              <a:pPr algn="r" eaLnBrk="1" hangingPunct="1"/>
              <a:t>38</a:t>
            </a:fld>
            <a:endParaRPr 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nl-NL" smtClean="0">
              <a:latin typeface="Arial" charset="0"/>
            </a:endParaRPr>
          </a:p>
        </p:txBody>
      </p:sp>
      <p:sp>
        <p:nvSpPr>
          <p:cNvPr id="6963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FF9A74C5-1921-40C4-BB06-AECF4267A939}" type="slidenum">
              <a:rPr lang="en-US" sz="1200"/>
              <a:pPr algn="r" eaLnBrk="1" hangingPunct="1"/>
              <a:t>39</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nl-NL" smtClean="0">
              <a:latin typeface="Arial" charset="0"/>
            </a:endParaRPr>
          </a:p>
        </p:txBody>
      </p:sp>
      <p:sp>
        <p:nvSpPr>
          <p:cNvPr id="35844" name="Slide Number Placeholder 3"/>
          <p:cNvSpPr>
            <a:spLocks noGrp="1"/>
          </p:cNvSpPr>
          <p:nvPr>
            <p:ph type="sldNum" sz="quarter" idx="5"/>
          </p:nvPr>
        </p:nvSpPr>
        <p:spPr>
          <a:noFill/>
        </p:spPr>
        <p:txBody>
          <a:bodyPr/>
          <a:lstStyle/>
          <a:p>
            <a:fld id="{23B61967-FBCF-4AA3-AF74-690AF9451BEB}" type="slidenum">
              <a:rPr lang="en-US" smtClean="0">
                <a:latin typeface="Arial" charset="0"/>
              </a:rPr>
              <a:pPr/>
              <a:t>5</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nl-NL" smtClean="0">
              <a:latin typeface="Arial" charset="0"/>
            </a:endParaRPr>
          </a:p>
        </p:txBody>
      </p:sp>
      <p:sp>
        <p:nvSpPr>
          <p:cNvPr id="36868" name="Slide Number Placeholder 3"/>
          <p:cNvSpPr>
            <a:spLocks noGrp="1"/>
          </p:cNvSpPr>
          <p:nvPr>
            <p:ph type="sldNum" sz="quarter" idx="5"/>
          </p:nvPr>
        </p:nvSpPr>
        <p:spPr>
          <a:noFill/>
        </p:spPr>
        <p:txBody>
          <a:bodyPr/>
          <a:lstStyle/>
          <a:p>
            <a:fld id="{F2646992-3749-4120-80D1-5CAEAE83521F}" type="slidenum">
              <a:rPr lang="en-US" smtClean="0">
                <a:latin typeface="Arial" charset="0"/>
              </a:rPr>
              <a:pPr/>
              <a:t>6</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nl-NL" smtClean="0">
              <a:latin typeface="Arial" charset="0"/>
            </a:endParaRPr>
          </a:p>
        </p:txBody>
      </p:sp>
      <p:sp>
        <p:nvSpPr>
          <p:cNvPr id="37892" name="Slide Number Placeholder 3"/>
          <p:cNvSpPr>
            <a:spLocks noGrp="1"/>
          </p:cNvSpPr>
          <p:nvPr>
            <p:ph type="sldNum" sz="quarter" idx="5"/>
          </p:nvPr>
        </p:nvSpPr>
        <p:spPr>
          <a:noFill/>
        </p:spPr>
        <p:txBody>
          <a:bodyPr/>
          <a:lstStyle/>
          <a:p>
            <a:fld id="{E123684A-175E-48AE-A5E0-B5114B79D124}" type="slidenum">
              <a:rPr lang="en-US" smtClean="0">
                <a:latin typeface="Arial" charset="0"/>
              </a:rPr>
              <a:pPr/>
              <a:t>7</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nl-NL" smtClean="0">
              <a:latin typeface="Arial" charset="0"/>
            </a:endParaRPr>
          </a:p>
        </p:txBody>
      </p:sp>
      <p:sp>
        <p:nvSpPr>
          <p:cNvPr id="38916" name="Slide Number Placeholder 3"/>
          <p:cNvSpPr>
            <a:spLocks noGrp="1"/>
          </p:cNvSpPr>
          <p:nvPr>
            <p:ph type="sldNum" sz="quarter" idx="5"/>
          </p:nvPr>
        </p:nvSpPr>
        <p:spPr>
          <a:noFill/>
        </p:spPr>
        <p:txBody>
          <a:bodyPr/>
          <a:lstStyle/>
          <a:p>
            <a:fld id="{9730D13F-115E-466B-B93D-45514CCCBDFB}" type="slidenum">
              <a:rPr lang="en-US" smtClean="0">
                <a:latin typeface="Arial" charset="0"/>
              </a:rPr>
              <a:pPr/>
              <a:t>8</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GB" noProof="0" dirty="0" smtClean="0">
                <a:latin typeface="Arial" charset="0"/>
              </a:rPr>
              <a:t>Even though we don’t mark</a:t>
            </a:r>
            <a:r>
              <a:rPr lang="en-GB" baseline="0" noProof="0" dirty="0" smtClean="0">
                <a:latin typeface="Arial" charset="0"/>
              </a:rPr>
              <a:t> the appendix, students will lose marks if they refer to the appendix in the materials section inconsistently (e.g., referring to materials that aren’t there, or numbered incorrectly, etc.). </a:t>
            </a:r>
            <a:endParaRPr lang="en-GB" noProof="0" dirty="0" smtClean="0">
              <a:latin typeface="Arial" charset="0"/>
            </a:endParaRPr>
          </a:p>
        </p:txBody>
      </p:sp>
      <p:sp>
        <p:nvSpPr>
          <p:cNvPr id="43012" name="Slide Number Placeholder 3"/>
          <p:cNvSpPr>
            <a:spLocks noGrp="1"/>
          </p:cNvSpPr>
          <p:nvPr>
            <p:ph type="sldNum" sz="quarter" idx="5"/>
          </p:nvPr>
        </p:nvSpPr>
        <p:spPr>
          <a:noFill/>
        </p:spPr>
        <p:txBody>
          <a:bodyPr/>
          <a:lstStyle/>
          <a:p>
            <a:fld id="{DD9457E6-4378-4FD7-AA69-B55A1622E077}" type="slidenum">
              <a:rPr lang="en-US" smtClean="0">
                <a:latin typeface="Arial" charset="0"/>
              </a:rPr>
              <a:pPr/>
              <a:t>9</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nl-NL" smtClean="0">
              <a:latin typeface="Arial" charset="0"/>
            </a:endParaRPr>
          </a:p>
        </p:txBody>
      </p:sp>
      <p:sp>
        <p:nvSpPr>
          <p:cNvPr id="44036" name="Slide Number Placeholder 3"/>
          <p:cNvSpPr>
            <a:spLocks noGrp="1"/>
          </p:cNvSpPr>
          <p:nvPr>
            <p:ph type="sldNum" sz="quarter" idx="5"/>
          </p:nvPr>
        </p:nvSpPr>
        <p:spPr>
          <a:noFill/>
        </p:spPr>
        <p:txBody>
          <a:bodyPr/>
          <a:lstStyle/>
          <a:p>
            <a:fld id="{2349F8B8-8E19-4E39-8FCA-BB9214C8F084}" type="slidenum">
              <a:rPr lang="en-US" smtClean="0">
                <a:latin typeface="Arial" charset="0"/>
              </a:rPr>
              <a:pPr/>
              <a:t>10</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pPr>
              <a:defRPr/>
            </a:pPr>
            <a:fld id="{4B392CAC-40C1-4ECB-9E8E-991920E613AB}"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pPr>
              <a:defRPr/>
            </a:pPr>
            <a:endParaRPr lang="en-US"/>
          </a:p>
        </p:txBody>
      </p:sp>
      <p:sp>
        <p:nvSpPr>
          <p:cNvPr id="5" name="Tijdelijke aanduiding voor voettekst 4"/>
          <p:cNvSpPr>
            <a:spLocks noGrp="1"/>
          </p:cNvSpPr>
          <p:nvPr>
            <p:ph type="ftr" sz="quarter" idx="11"/>
          </p:nvPr>
        </p:nvSpPr>
        <p:spPr/>
        <p:txBody>
          <a:bodyPr/>
          <a:lstStyle>
            <a:extLst/>
          </a:lstStyle>
          <a:p>
            <a:pPr>
              <a:defRPr/>
            </a:pPr>
            <a:endParaRPr lang="en-US"/>
          </a:p>
        </p:txBody>
      </p:sp>
      <p:sp>
        <p:nvSpPr>
          <p:cNvPr id="6" name="Tijdelijke aanduiding voor dianummer 5"/>
          <p:cNvSpPr>
            <a:spLocks noGrp="1"/>
          </p:cNvSpPr>
          <p:nvPr>
            <p:ph type="sldNum" sz="quarter" idx="12"/>
          </p:nvPr>
        </p:nvSpPr>
        <p:spPr/>
        <p:txBody>
          <a:bodyPr/>
          <a:lstStyle>
            <a:extLst/>
          </a:lstStyle>
          <a:p>
            <a:pPr>
              <a:defRPr/>
            </a:pPr>
            <a:fld id="{4B392CAC-40C1-4ECB-9E8E-991920E613A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pPr>
              <a:defRPr/>
            </a:pPr>
            <a:endParaRPr lang="en-US"/>
          </a:p>
        </p:txBody>
      </p:sp>
      <p:sp>
        <p:nvSpPr>
          <p:cNvPr id="5" name="Tijdelijke aanduiding voor voettekst 4"/>
          <p:cNvSpPr>
            <a:spLocks noGrp="1"/>
          </p:cNvSpPr>
          <p:nvPr>
            <p:ph type="ftr" sz="quarter" idx="11"/>
          </p:nvPr>
        </p:nvSpPr>
        <p:spPr/>
        <p:txBody>
          <a:bodyPr/>
          <a:lstStyle>
            <a:extLst/>
          </a:lstStyle>
          <a:p>
            <a:pPr>
              <a:defRPr/>
            </a:pPr>
            <a:endParaRPr lang="en-US"/>
          </a:p>
        </p:txBody>
      </p:sp>
      <p:sp>
        <p:nvSpPr>
          <p:cNvPr id="6" name="Tijdelijke aanduiding voor dianummer 5"/>
          <p:cNvSpPr>
            <a:spLocks noGrp="1"/>
          </p:cNvSpPr>
          <p:nvPr>
            <p:ph type="sldNum" sz="quarter" idx="12"/>
          </p:nvPr>
        </p:nvSpPr>
        <p:spPr/>
        <p:txBody>
          <a:bodyPr/>
          <a:lstStyle>
            <a:extLst/>
          </a:lstStyle>
          <a:p>
            <a:pPr>
              <a:defRPr/>
            </a:pPr>
            <a:fld id="{4B392CAC-40C1-4ECB-9E8E-991920E613A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pPr>
              <a:defRPr/>
            </a:pPr>
            <a:endParaRPr lang="en-US"/>
          </a:p>
        </p:txBody>
      </p:sp>
      <p:sp>
        <p:nvSpPr>
          <p:cNvPr id="5" name="Tijdelijke aanduiding voor voettekst 4"/>
          <p:cNvSpPr>
            <a:spLocks noGrp="1"/>
          </p:cNvSpPr>
          <p:nvPr>
            <p:ph type="ftr" sz="quarter" idx="11"/>
          </p:nvPr>
        </p:nvSpPr>
        <p:spPr/>
        <p:txBody>
          <a:bodyPr/>
          <a:lstStyle>
            <a:extLst/>
          </a:lstStyle>
          <a:p>
            <a:pPr>
              <a:defRPr/>
            </a:pPr>
            <a:endParaRPr lang="en-US"/>
          </a:p>
        </p:txBody>
      </p:sp>
      <p:sp>
        <p:nvSpPr>
          <p:cNvPr id="6" name="Tijdelijke aanduiding voor dianummer 5"/>
          <p:cNvSpPr>
            <a:spLocks noGrp="1"/>
          </p:cNvSpPr>
          <p:nvPr>
            <p:ph type="sldNum" sz="quarter" idx="12"/>
          </p:nvPr>
        </p:nvSpPr>
        <p:spPr/>
        <p:txBody>
          <a:bodyPr/>
          <a:lstStyle>
            <a:extLst/>
          </a:lstStyle>
          <a:p>
            <a:pPr>
              <a:defRPr/>
            </a:pPr>
            <a:fld id="{4B392CAC-40C1-4ECB-9E8E-991920E613AB}" type="slidenum">
              <a:rPr lang="en-US" smtClean="0"/>
              <a:pPr>
                <a:defRPr/>
              </a:pPr>
              <a:t>‹#›</a:t>
            </a:fld>
            <a:endParaRPr lang="en-US"/>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pPr>
              <a:defRPr/>
            </a:pPr>
            <a:endParaRPr lang="en-US"/>
          </a:p>
        </p:txBody>
      </p:sp>
      <p:sp>
        <p:nvSpPr>
          <p:cNvPr id="5" name="Tijdelijke aanduiding voor voettekst 4"/>
          <p:cNvSpPr>
            <a:spLocks noGrp="1"/>
          </p:cNvSpPr>
          <p:nvPr>
            <p:ph type="ftr" sz="quarter" idx="11"/>
          </p:nvPr>
        </p:nvSpPr>
        <p:spPr/>
        <p:txBody>
          <a:bodyPr/>
          <a:lstStyle>
            <a:extLst/>
          </a:lstStyle>
          <a:p>
            <a:pPr>
              <a:defRPr/>
            </a:pPr>
            <a:endParaRPr lang="en-US"/>
          </a:p>
        </p:txBody>
      </p:sp>
      <p:sp>
        <p:nvSpPr>
          <p:cNvPr id="6" name="Tijdelijke aanduiding voor dianummer 5"/>
          <p:cNvSpPr>
            <a:spLocks noGrp="1"/>
          </p:cNvSpPr>
          <p:nvPr>
            <p:ph type="sldNum" sz="quarter" idx="12"/>
          </p:nvPr>
        </p:nvSpPr>
        <p:spPr/>
        <p:txBody>
          <a:bodyPr/>
          <a:lstStyle>
            <a:extLst/>
          </a:lstStyle>
          <a:p>
            <a:pPr>
              <a:defRPr/>
            </a:pPr>
            <a:fld id="{4B392CAC-40C1-4ECB-9E8E-991920E613AB}" type="slidenum">
              <a:rPr lang="en-US" smtClean="0"/>
              <a:pPr>
                <a:defRPr/>
              </a:pPr>
              <a:t>‹#›</a:t>
            </a:fld>
            <a:endParaRPr lang="en-US"/>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pPr>
              <a:defRPr/>
            </a:pPr>
            <a:endParaRPr lang="en-US"/>
          </a:p>
        </p:txBody>
      </p:sp>
      <p:sp>
        <p:nvSpPr>
          <p:cNvPr id="6" name="Tijdelijke aanduiding voor voettekst 5"/>
          <p:cNvSpPr>
            <a:spLocks noGrp="1"/>
          </p:cNvSpPr>
          <p:nvPr>
            <p:ph type="ftr" sz="quarter" idx="11"/>
          </p:nvPr>
        </p:nvSpPr>
        <p:spPr/>
        <p:txBody>
          <a:bodyPr/>
          <a:lstStyle>
            <a:extLst/>
          </a:lstStyle>
          <a:p>
            <a:pPr>
              <a:defRPr/>
            </a:pPr>
            <a:endParaRPr lang="en-US"/>
          </a:p>
        </p:txBody>
      </p:sp>
      <p:sp>
        <p:nvSpPr>
          <p:cNvPr id="7" name="Tijdelijke aanduiding voor dianummer 6"/>
          <p:cNvSpPr>
            <a:spLocks noGrp="1"/>
          </p:cNvSpPr>
          <p:nvPr>
            <p:ph type="sldNum" sz="quarter" idx="12"/>
          </p:nvPr>
        </p:nvSpPr>
        <p:spPr/>
        <p:txBody>
          <a:bodyPr/>
          <a:lstStyle>
            <a:extLst/>
          </a:lstStyle>
          <a:p>
            <a:pPr>
              <a:defRPr/>
            </a:pPr>
            <a:fld id="{4B392CAC-40C1-4ECB-9E8E-991920E613AB}" type="slidenum">
              <a:rPr lang="en-US" smtClean="0"/>
              <a:pPr>
                <a:defRPr/>
              </a:pPr>
              <a:t>‹#›</a:t>
            </a:fld>
            <a:endParaRPr lang="en-US"/>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pPr>
              <a:defRPr/>
            </a:pPr>
            <a:endParaRPr lang="en-US"/>
          </a:p>
        </p:txBody>
      </p:sp>
      <p:sp>
        <p:nvSpPr>
          <p:cNvPr id="8" name="Tijdelijke aanduiding voor voettekst 7"/>
          <p:cNvSpPr>
            <a:spLocks noGrp="1"/>
          </p:cNvSpPr>
          <p:nvPr>
            <p:ph type="ftr" sz="quarter" idx="11"/>
          </p:nvPr>
        </p:nvSpPr>
        <p:spPr/>
        <p:txBody>
          <a:bodyPr/>
          <a:lstStyle>
            <a:extLst/>
          </a:lstStyle>
          <a:p>
            <a:pPr>
              <a:defRPr/>
            </a:pPr>
            <a:endParaRPr lang="en-US"/>
          </a:p>
        </p:txBody>
      </p:sp>
      <p:sp>
        <p:nvSpPr>
          <p:cNvPr id="9" name="Tijdelijke aanduiding voor dianummer 8"/>
          <p:cNvSpPr>
            <a:spLocks noGrp="1"/>
          </p:cNvSpPr>
          <p:nvPr>
            <p:ph type="sldNum" sz="quarter" idx="12"/>
          </p:nvPr>
        </p:nvSpPr>
        <p:spPr/>
        <p:txBody>
          <a:bodyPr/>
          <a:lstStyle>
            <a:extLst/>
          </a:lstStyle>
          <a:p>
            <a:pPr>
              <a:defRPr/>
            </a:pPr>
            <a:fld id="{4B392CAC-40C1-4ECB-9E8E-991920E613A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pPr>
              <a:defRPr/>
            </a:pPr>
            <a:endParaRPr lang="en-US"/>
          </a:p>
        </p:txBody>
      </p:sp>
      <p:sp>
        <p:nvSpPr>
          <p:cNvPr id="4" name="Tijdelijke aanduiding voor voettekst 3"/>
          <p:cNvSpPr>
            <a:spLocks noGrp="1"/>
          </p:cNvSpPr>
          <p:nvPr>
            <p:ph type="ftr" sz="quarter" idx="11"/>
          </p:nvPr>
        </p:nvSpPr>
        <p:spPr/>
        <p:txBody>
          <a:bodyPr/>
          <a:lstStyle>
            <a:extLst/>
          </a:lstStyle>
          <a:p>
            <a:pPr>
              <a:defRPr/>
            </a:pPr>
            <a:endParaRPr lang="en-US"/>
          </a:p>
        </p:txBody>
      </p:sp>
      <p:sp>
        <p:nvSpPr>
          <p:cNvPr id="5" name="Tijdelijke aanduiding voor dianummer 4"/>
          <p:cNvSpPr>
            <a:spLocks noGrp="1"/>
          </p:cNvSpPr>
          <p:nvPr>
            <p:ph type="sldNum" sz="quarter" idx="12"/>
          </p:nvPr>
        </p:nvSpPr>
        <p:spPr/>
        <p:txBody>
          <a:bodyPr/>
          <a:lstStyle>
            <a:extLst/>
          </a:lstStyle>
          <a:p>
            <a:pPr>
              <a:defRPr/>
            </a:pPr>
            <a:fld id="{4B392CAC-40C1-4ECB-9E8E-991920E613AB}" type="slidenum">
              <a:rPr lang="en-US" smtClean="0"/>
              <a:pPr>
                <a:defRPr/>
              </a:pPr>
              <a:t>‹#›</a:t>
            </a:fld>
            <a:endParaRPr lang="en-US"/>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pPr>
              <a:defRPr/>
            </a:pPr>
            <a:endParaRPr lang="en-US"/>
          </a:p>
        </p:txBody>
      </p:sp>
      <p:sp>
        <p:nvSpPr>
          <p:cNvPr id="3" name="Tijdelijke aanduiding voor voettekst 2"/>
          <p:cNvSpPr>
            <a:spLocks noGrp="1"/>
          </p:cNvSpPr>
          <p:nvPr>
            <p:ph type="ftr" sz="quarter" idx="11"/>
          </p:nvPr>
        </p:nvSpPr>
        <p:spPr/>
        <p:txBody>
          <a:bodyPr/>
          <a:lstStyle>
            <a:extLst/>
          </a:lstStyle>
          <a:p>
            <a:pPr>
              <a:defRPr/>
            </a:pPr>
            <a:endParaRPr lang="en-US"/>
          </a:p>
        </p:txBody>
      </p:sp>
      <p:sp>
        <p:nvSpPr>
          <p:cNvPr id="4" name="Tijdelijke aanduiding voor dianummer 3"/>
          <p:cNvSpPr>
            <a:spLocks noGrp="1"/>
          </p:cNvSpPr>
          <p:nvPr>
            <p:ph type="sldNum" sz="quarter" idx="12"/>
          </p:nvPr>
        </p:nvSpPr>
        <p:spPr/>
        <p:txBody>
          <a:bodyPr/>
          <a:lstStyle>
            <a:extLst/>
          </a:lstStyle>
          <a:p>
            <a:pPr>
              <a:defRPr/>
            </a:pPr>
            <a:fld id="{4B392CAC-40C1-4ECB-9E8E-991920E613A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Tijdelijke aanduiding voor voettekst 5"/>
          <p:cNvSpPr>
            <a:spLocks noGrp="1"/>
          </p:cNvSpPr>
          <p:nvPr>
            <p:ph type="ftr" sz="quarter" idx="11"/>
          </p:nvPr>
        </p:nvSpPr>
        <p:spPr/>
        <p:txBody>
          <a:bodyPr/>
          <a:lstStyle>
            <a:extLst/>
          </a:lstStyle>
          <a:p>
            <a:pPr>
              <a:defRPr/>
            </a:pPr>
            <a:endParaRPr lang="en-US"/>
          </a:p>
        </p:txBody>
      </p:sp>
      <p:sp>
        <p:nvSpPr>
          <p:cNvPr id="7" name="Tijdelijke aanduiding voor dianummer 6"/>
          <p:cNvSpPr>
            <a:spLocks noGrp="1"/>
          </p:cNvSpPr>
          <p:nvPr>
            <p:ph type="sldNum" sz="quarter" idx="12"/>
          </p:nvPr>
        </p:nvSpPr>
        <p:spPr/>
        <p:txBody>
          <a:bodyPr/>
          <a:lstStyle>
            <a:extLst/>
          </a:lstStyle>
          <a:p>
            <a:pPr>
              <a:defRPr/>
            </a:pPr>
            <a:fld id="{4B392CAC-40C1-4ECB-9E8E-991920E613A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pPr>
              <a:defRPr/>
            </a:pPr>
            <a:fld id="{4B392CAC-40C1-4ECB-9E8E-991920E613AB}" type="slidenum">
              <a:rPr lang="en-US" smtClean="0"/>
              <a:pPr>
                <a:defRPr/>
              </a:pPr>
              <a:t>‹#›</a:t>
            </a:fld>
            <a:endParaRPr lang="en-US"/>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4B392CAC-40C1-4ECB-9E8E-991920E613A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doiop.com/orwell"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doiop.com/orwell"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doiop.com/orwell"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doiop.com/orwell"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http://doiop.com/orwell" TargetMode="External"/><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openxmlformats.org/officeDocument/2006/relationships/hyperlink" Target="http://www.plainenglish.co.uk/examples/job_titles.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doiop.com/orwell"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sussex.ac.uk/academicoffice/1-4-1-2-1.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oiop.com/apastyl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doiop.com/ssxendnot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sussex.ac.uk/studentlifecentre/mentor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sussex.ac.uk/studentlifecentre/"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marL="484632" indent="0" eaLnBrk="1" fontAlgn="auto" hangingPunct="1">
              <a:spcAft>
                <a:spcPts val="0"/>
              </a:spcAft>
              <a:defRPr/>
            </a:pPr>
            <a:r>
              <a:rPr lang="en-GB" dirty="0" smtClean="0">
                <a:solidFill>
                  <a:schemeClr val="accent1">
                    <a:tint val="83000"/>
                    <a:satMod val="150000"/>
                  </a:schemeClr>
                </a:solidFill>
              </a:rPr>
              <a:t>Research Skills</a:t>
            </a:r>
            <a:endParaRPr lang="en-US" dirty="0" smtClean="0">
              <a:solidFill>
                <a:schemeClr val="accent1">
                  <a:tint val="83000"/>
                  <a:satMod val="150000"/>
                </a:schemeClr>
              </a:solidFill>
            </a:endParaRP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GB" dirty="0" smtClean="0"/>
              <a:t>Week 5: How to write a lab report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0" eaLnBrk="1" fontAlgn="auto" hangingPunct="1">
              <a:spcAft>
                <a:spcPts val="0"/>
              </a:spcAft>
              <a:defRPr/>
            </a:pPr>
            <a:r>
              <a:rPr lang="en-GB" dirty="0" smtClean="0">
                <a:solidFill>
                  <a:schemeClr val="bg2"/>
                </a:solidFill>
              </a:rPr>
              <a:t>Sections of a lab report</a:t>
            </a:r>
            <a:endParaRPr lang="en-US" dirty="0">
              <a:solidFill>
                <a:schemeClr val="bg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268760"/>
            <a:ext cx="8229600" cy="5040560"/>
          </a:xfrm>
        </p:spPr>
        <p:txBody>
          <a:bodyPr>
            <a:normAutofit/>
          </a:bodyPr>
          <a:lstStyle/>
          <a:p>
            <a:pPr marL="448056" indent="-384048" eaLnBrk="1" fontAlgn="auto" hangingPunct="1">
              <a:lnSpc>
                <a:spcPct val="80000"/>
              </a:lnSpc>
              <a:spcAft>
                <a:spcPts val="0"/>
              </a:spcAft>
              <a:buFont typeface="Wingdings 2"/>
              <a:buChar char=""/>
              <a:defRPr/>
            </a:pPr>
            <a:r>
              <a:rPr lang="en-GB" dirty="0" smtClean="0">
                <a:latin typeface="+mj-lt"/>
              </a:rPr>
              <a:t>Straightforward and informative (not more than 15 words)</a:t>
            </a:r>
          </a:p>
          <a:p>
            <a:pPr marL="448056" indent="-384048" eaLnBrk="1" fontAlgn="auto" hangingPunct="1">
              <a:lnSpc>
                <a:spcPct val="80000"/>
              </a:lnSpc>
              <a:spcAft>
                <a:spcPts val="0"/>
              </a:spcAft>
              <a:buFont typeface="Wingdings 2"/>
              <a:buChar char=""/>
              <a:defRPr/>
            </a:pPr>
            <a:endParaRPr lang="en-GB" sz="500" dirty="0" smtClean="0">
              <a:latin typeface="+mj-lt"/>
            </a:endParaRPr>
          </a:p>
          <a:p>
            <a:pPr marL="448056" indent="-384048" eaLnBrk="1" fontAlgn="auto" hangingPunct="1">
              <a:lnSpc>
                <a:spcPct val="80000"/>
              </a:lnSpc>
              <a:spcAft>
                <a:spcPts val="0"/>
              </a:spcAft>
              <a:buFont typeface="Wingdings 2"/>
              <a:buChar char=""/>
              <a:defRPr/>
            </a:pPr>
            <a:r>
              <a:rPr lang="en-GB" dirty="0" smtClean="0">
                <a:latin typeface="+mj-lt"/>
              </a:rPr>
              <a:t>Enough to explain your study without going into too much detail</a:t>
            </a:r>
          </a:p>
          <a:p>
            <a:pPr marL="448056" indent="-384048" eaLnBrk="1" fontAlgn="auto" hangingPunct="1">
              <a:lnSpc>
                <a:spcPct val="80000"/>
              </a:lnSpc>
              <a:spcAft>
                <a:spcPts val="0"/>
              </a:spcAft>
              <a:buFont typeface="Wingdings 2"/>
              <a:buChar char=""/>
              <a:defRPr/>
            </a:pPr>
            <a:endParaRPr lang="en-GB" sz="500" dirty="0" smtClean="0">
              <a:latin typeface="+mj-lt"/>
            </a:endParaRPr>
          </a:p>
          <a:p>
            <a:pPr marL="448056" indent="-384048" eaLnBrk="1" fontAlgn="auto" hangingPunct="1">
              <a:lnSpc>
                <a:spcPct val="80000"/>
              </a:lnSpc>
              <a:spcAft>
                <a:spcPts val="0"/>
              </a:spcAft>
              <a:buFont typeface="Wingdings 2"/>
              <a:buChar char=""/>
              <a:defRPr/>
            </a:pPr>
            <a:endParaRPr lang="en-GB" sz="500" dirty="0" smtClean="0">
              <a:latin typeface="+mj-lt"/>
            </a:endParaRPr>
          </a:p>
          <a:p>
            <a:pPr marL="448056" indent="-384048" eaLnBrk="1" fontAlgn="auto" hangingPunct="1">
              <a:lnSpc>
                <a:spcPct val="80000"/>
              </a:lnSpc>
              <a:spcAft>
                <a:spcPts val="0"/>
              </a:spcAft>
              <a:buFont typeface="Wingdings 2"/>
              <a:buChar char=""/>
              <a:defRPr/>
            </a:pPr>
            <a:r>
              <a:rPr lang="en-GB" sz="2300" dirty="0" smtClean="0">
                <a:latin typeface="+mj-lt"/>
              </a:rPr>
              <a:t>Examples:</a:t>
            </a:r>
          </a:p>
          <a:p>
            <a:pPr marL="822960" lvl="1" eaLnBrk="1" fontAlgn="auto" hangingPunct="1">
              <a:lnSpc>
                <a:spcPct val="80000"/>
              </a:lnSpc>
              <a:spcAft>
                <a:spcPts val="0"/>
              </a:spcAft>
              <a:buFont typeface="Verdana"/>
              <a:buChar char="›"/>
              <a:defRPr/>
            </a:pPr>
            <a:r>
              <a:rPr lang="en-GB" sz="1900" dirty="0" smtClean="0">
                <a:solidFill>
                  <a:schemeClr val="accent2"/>
                </a:solidFill>
                <a:latin typeface="+mj-lt"/>
              </a:rPr>
              <a:t>Too little detail</a:t>
            </a:r>
            <a:r>
              <a:rPr lang="en-GB" sz="1900" dirty="0" smtClean="0">
                <a:latin typeface="+mj-lt"/>
              </a:rPr>
              <a:t>: Fast food purchases</a:t>
            </a:r>
          </a:p>
          <a:p>
            <a:pPr marL="822960" lvl="1" eaLnBrk="1" fontAlgn="auto" hangingPunct="1">
              <a:lnSpc>
                <a:spcPct val="80000"/>
              </a:lnSpc>
              <a:spcAft>
                <a:spcPts val="0"/>
              </a:spcAft>
              <a:buFont typeface="Verdana"/>
              <a:buChar char="›"/>
              <a:defRPr/>
            </a:pPr>
            <a:r>
              <a:rPr lang="en-GB" sz="1900" dirty="0" smtClean="0">
                <a:solidFill>
                  <a:schemeClr val="accent2"/>
                </a:solidFill>
                <a:latin typeface="+mj-lt"/>
              </a:rPr>
              <a:t>Too much detail</a:t>
            </a:r>
            <a:r>
              <a:rPr lang="en-GB" sz="1900" dirty="0" smtClean="0">
                <a:latin typeface="+mj-lt"/>
              </a:rPr>
              <a:t>: Differences in the fast food purchasing habits of men and women in the last month in Brighton</a:t>
            </a:r>
          </a:p>
          <a:p>
            <a:pPr marL="822960" lvl="1" eaLnBrk="1" fontAlgn="auto" hangingPunct="1">
              <a:lnSpc>
                <a:spcPct val="80000"/>
              </a:lnSpc>
              <a:spcAft>
                <a:spcPts val="0"/>
              </a:spcAft>
              <a:buFont typeface="Verdana"/>
              <a:buChar char="›"/>
              <a:defRPr/>
            </a:pPr>
            <a:r>
              <a:rPr lang="en-GB" sz="1900" dirty="0" smtClean="0">
                <a:solidFill>
                  <a:schemeClr val="accent1"/>
                </a:solidFill>
                <a:latin typeface="+mj-lt"/>
              </a:rPr>
              <a:t>Just right</a:t>
            </a:r>
            <a:r>
              <a:rPr lang="en-GB" sz="1900" dirty="0" smtClean="0">
                <a:latin typeface="+mj-lt"/>
              </a:rPr>
              <a:t>: Differences in the fast food purchasing habits of men and women</a:t>
            </a:r>
          </a:p>
          <a:p>
            <a:pPr marL="822960" lvl="1" eaLnBrk="1" fontAlgn="auto" hangingPunct="1">
              <a:lnSpc>
                <a:spcPct val="80000"/>
              </a:lnSpc>
              <a:spcAft>
                <a:spcPts val="0"/>
              </a:spcAft>
              <a:buFont typeface="Verdana"/>
              <a:buChar char="›"/>
              <a:defRPr/>
            </a:pPr>
            <a:endParaRPr lang="en-GB" sz="2000" dirty="0" smtClean="0">
              <a:latin typeface="+mj-lt"/>
            </a:endParaRPr>
          </a:p>
          <a:p>
            <a:pPr marL="822960" lvl="1" eaLnBrk="1" fontAlgn="auto" hangingPunct="1">
              <a:lnSpc>
                <a:spcPct val="80000"/>
              </a:lnSpc>
              <a:spcAft>
                <a:spcPts val="0"/>
              </a:spcAft>
              <a:buFont typeface="Verdana"/>
              <a:buChar char="›"/>
              <a:defRPr/>
            </a:pPr>
            <a:endParaRPr lang="en-US" sz="2000" dirty="0" smtClean="0">
              <a:latin typeface="+mj-lt"/>
            </a:endParaRPr>
          </a:p>
          <a:p>
            <a:pPr marL="448056" indent="-384048" eaLnBrk="1" fontAlgn="auto" hangingPunct="1">
              <a:lnSpc>
                <a:spcPct val="80000"/>
              </a:lnSpc>
              <a:spcAft>
                <a:spcPts val="0"/>
              </a:spcAft>
              <a:buFont typeface="Wingdings" pitchFamily="2" charset="2"/>
              <a:buNone/>
              <a:defRPr/>
            </a:pPr>
            <a:r>
              <a:rPr lang="en-US" sz="2000" i="1" dirty="0" smtClean="0">
                <a:latin typeface="+mj-lt"/>
              </a:rPr>
              <a:t>	2 marks: identifies the IV and DV, not too vague or too long, encapsulates the purpose of the report well.</a:t>
            </a:r>
          </a:p>
        </p:txBody>
      </p:sp>
      <p:sp>
        <p:nvSpPr>
          <p:cNvPr id="6146" name="Rectangle 2"/>
          <p:cNvSpPr>
            <a:spLocks noGrp="1" noChangeArrowheads="1"/>
          </p:cNvSpPr>
          <p:nvPr>
            <p:ph type="title"/>
          </p:nvPr>
        </p:nvSpPr>
        <p:spPr/>
        <p:txBody>
          <a:bodyPr/>
          <a:lstStyle/>
          <a:p>
            <a:pPr marL="484632" indent="0" eaLnBrk="1" fontAlgn="auto" hangingPunct="1">
              <a:spcAft>
                <a:spcPts val="0"/>
              </a:spcAft>
              <a:defRPr/>
            </a:pPr>
            <a:r>
              <a:rPr lang="en-GB" dirty="0" smtClean="0"/>
              <a:t>Title</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normAutofit lnSpcReduction="10000"/>
          </a:bodyPr>
          <a:lstStyle/>
          <a:p>
            <a:pPr eaLnBrk="1" hangingPunct="1"/>
            <a:r>
              <a:rPr lang="en-US" dirty="0" smtClean="0"/>
              <a:t>Must have:</a:t>
            </a:r>
          </a:p>
          <a:p>
            <a:pPr lvl="2" eaLnBrk="1" hangingPunct="1"/>
            <a:r>
              <a:rPr lang="en-US" sz="2300" dirty="0" smtClean="0"/>
              <a:t>Explanation of research area</a:t>
            </a:r>
          </a:p>
          <a:p>
            <a:pPr lvl="2" eaLnBrk="1" hangingPunct="1"/>
            <a:r>
              <a:rPr lang="en-GB" sz="2300" dirty="0" smtClean="0"/>
              <a:t>Aims</a:t>
            </a:r>
            <a:endParaRPr lang="en-US" sz="2300" dirty="0" smtClean="0"/>
          </a:p>
          <a:p>
            <a:pPr lvl="2" eaLnBrk="1" hangingPunct="1"/>
            <a:r>
              <a:rPr lang="en-US" sz="2300" dirty="0" smtClean="0"/>
              <a:t>Main results </a:t>
            </a:r>
            <a:r>
              <a:rPr lang="en-US" sz="2300" i="1" dirty="0" smtClean="0"/>
              <a:t>and</a:t>
            </a:r>
            <a:r>
              <a:rPr lang="en-US" sz="2300" dirty="0" smtClean="0"/>
              <a:t> interpretations</a:t>
            </a:r>
          </a:p>
          <a:p>
            <a:pPr lvl="2" eaLnBrk="1" hangingPunct="1"/>
            <a:r>
              <a:rPr lang="en-GB" sz="2300" dirty="0" smtClean="0"/>
              <a:t>Implications of your results for science and/or society </a:t>
            </a:r>
            <a:endParaRPr lang="en-US" sz="2300" dirty="0" smtClean="0"/>
          </a:p>
          <a:p>
            <a:pPr lvl="2" eaLnBrk="1" hangingPunct="1">
              <a:buFont typeface="Wingdings 2" pitchFamily="18" charset="2"/>
              <a:buNone/>
            </a:pPr>
            <a:endParaRPr lang="en-US" sz="2000" dirty="0" smtClean="0"/>
          </a:p>
          <a:p>
            <a:pPr eaLnBrk="1" hangingPunct="1"/>
            <a:r>
              <a:rPr lang="en-GB" dirty="0" smtClean="0"/>
              <a:t>100-150 words</a:t>
            </a:r>
          </a:p>
          <a:p>
            <a:pPr eaLnBrk="1" hangingPunct="1"/>
            <a:endParaRPr lang="en-GB" sz="2000" dirty="0" smtClean="0"/>
          </a:p>
          <a:p>
            <a:pPr eaLnBrk="1" hangingPunct="1">
              <a:buFont typeface="Wingdings" pitchFamily="2" charset="2"/>
              <a:buNone/>
            </a:pPr>
            <a:r>
              <a:rPr lang="en-US" sz="2000" i="1" dirty="0" smtClean="0"/>
              <a:t>	8+ marks: clear and succinct (150 words at most) summary of the aims, methods, results and conclusions of the study. Includes all the necessary information, and is well written.</a:t>
            </a:r>
            <a:endParaRPr lang="en-US" sz="2400" i="1" dirty="0" smtClean="0"/>
          </a:p>
          <a:p>
            <a:pPr eaLnBrk="1" hangingPunct="1"/>
            <a:endParaRPr lang="en-US" dirty="0" smtClean="0"/>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Abstract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pPr eaLnBrk="1" hangingPunct="1">
              <a:buFont typeface="Wingdings 2" pitchFamily="18" charset="2"/>
              <a:buNone/>
            </a:pPr>
            <a:r>
              <a:rPr lang="en-GB" dirty="0" smtClean="0"/>
              <a:t>The role of penguin-baiting in modern society is complex. The current experiment was concerned with finding out whether male and female penguin-baiters in Brighton, Iceland, and Tennessee were aware of the environmental impact of their actions. Results showed that the female baiters were less likely than male baiters to consider this impact. Future research should concentrate on tiger-baiting too.</a:t>
            </a:r>
            <a:endParaRPr lang="en-US" dirty="0" smtClean="0"/>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Editing an abstract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9" name="Content Placeholder 2"/>
          <p:cNvSpPr>
            <a:spLocks noGrp="1"/>
          </p:cNvSpPr>
          <p:nvPr>
            <p:ph sz="half" idx="1"/>
          </p:nvPr>
        </p:nvSpPr>
        <p:spPr>
          <a:xfrm>
            <a:off x="457200" y="1340768"/>
            <a:ext cx="8186738" cy="5040560"/>
          </a:xfrm>
        </p:spPr>
        <p:txBody>
          <a:bodyPr>
            <a:normAutofit fontScale="92500" lnSpcReduction="20000"/>
          </a:bodyPr>
          <a:lstStyle/>
          <a:p>
            <a:pPr marL="448056" indent="-384048" eaLnBrk="1" fontAlgn="auto" hangingPunct="1">
              <a:spcAft>
                <a:spcPts val="0"/>
              </a:spcAft>
              <a:buFont typeface="Wingdings 2"/>
              <a:buChar char=""/>
              <a:defRPr/>
            </a:pPr>
            <a:r>
              <a:rPr lang="en-GB" sz="3500" dirty="0" smtClean="0">
                <a:solidFill>
                  <a:schemeClr val="bg1"/>
                </a:solidFill>
              </a:rPr>
              <a:t>Quick explanation of research area</a:t>
            </a:r>
          </a:p>
          <a:p>
            <a:pPr marL="448056" indent="-384048" eaLnBrk="1" fontAlgn="auto" hangingPunct="1">
              <a:spcAft>
                <a:spcPts val="0"/>
              </a:spcAft>
              <a:buFont typeface="Wingdings 2"/>
              <a:buChar char=""/>
              <a:defRPr/>
            </a:pPr>
            <a:endParaRPr lang="en-GB" sz="500" dirty="0" smtClean="0">
              <a:solidFill>
                <a:schemeClr val="bg1"/>
              </a:solidFill>
            </a:endParaRPr>
          </a:p>
          <a:p>
            <a:pPr marL="448056" indent="-384048" eaLnBrk="1" fontAlgn="auto" hangingPunct="1">
              <a:spcAft>
                <a:spcPts val="0"/>
              </a:spcAft>
              <a:buFont typeface="Wingdings 2"/>
              <a:buChar char=""/>
              <a:defRPr/>
            </a:pPr>
            <a:r>
              <a:rPr lang="en-GB" sz="3500" dirty="0" smtClean="0">
                <a:solidFill>
                  <a:schemeClr val="bg1"/>
                </a:solidFill>
              </a:rPr>
              <a:t>Summary of relevant past research (and perhaps its flaws)</a:t>
            </a:r>
          </a:p>
          <a:p>
            <a:pPr marL="448056" indent="-384048" eaLnBrk="1" fontAlgn="auto" hangingPunct="1">
              <a:spcAft>
                <a:spcPts val="0"/>
              </a:spcAft>
              <a:buFont typeface="Wingdings 2"/>
              <a:buChar char=""/>
              <a:defRPr/>
            </a:pPr>
            <a:endParaRPr lang="en-GB" sz="500" dirty="0" smtClean="0">
              <a:solidFill>
                <a:schemeClr val="bg1"/>
              </a:solidFill>
            </a:endParaRPr>
          </a:p>
          <a:p>
            <a:pPr marL="448056" indent="-384048" eaLnBrk="1" fontAlgn="auto" hangingPunct="1">
              <a:spcAft>
                <a:spcPts val="0"/>
              </a:spcAft>
              <a:buFont typeface="Wingdings 2"/>
              <a:buChar char=""/>
              <a:defRPr/>
            </a:pPr>
            <a:r>
              <a:rPr lang="en-GB" sz="3500" dirty="0" smtClean="0">
                <a:solidFill>
                  <a:schemeClr val="bg1"/>
                </a:solidFill>
              </a:rPr>
              <a:t>Purpose of study</a:t>
            </a:r>
          </a:p>
          <a:p>
            <a:pPr marL="448056" indent="-384048" eaLnBrk="1" fontAlgn="auto" hangingPunct="1">
              <a:spcAft>
                <a:spcPts val="0"/>
              </a:spcAft>
              <a:buFont typeface="Wingdings 2"/>
              <a:buChar char=""/>
              <a:defRPr/>
            </a:pPr>
            <a:endParaRPr lang="en-GB" sz="600" dirty="0" smtClean="0">
              <a:solidFill>
                <a:schemeClr val="bg1"/>
              </a:solidFill>
            </a:endParaRPr>
          </a:p>
          <a:p>
            <a:pPr marL="448056" indent="-384048" eaLnBrk="1" fontAlgn="auto" hangingPunct="1">
              <a:spcAft>
                <a:spcPts val="0"/>
              </a:spcAft>
              <a:buFont typeface="Wingdings 2"/>
              <a:buChar char=""/>
              <a:defRPr/>
            </a:pPr>
            <a:r>
              <a:rPr lang="en-GB" sz="3500" dirty="0" smtClean="0">
                <a:solidFill>
                  <a:schemeClr val="bg1"/>
                </a:solidFill>
              </a:rPr>
              <a:t>Brief description of methods</a:t>
            </a:r>
          </a:p>
          <a:p>
            <a:pPr marL="448056" indent="-384048" eaLnBrk="1" fontAlgn="auto" hangingPunct="1">
              <a:spcAft>
                <a:spcPts val="0"/>
              </a:spcAft>
              <a:buFont typeface="Wingdings 2"/>
              <a:buChar char=""/>
              <a:defRPr/>
            </a:pPr>
            <a:endParaRPr lang="en-GB" sz="700" dirty="0" smtClean="0">
              <a:solidFill>
                <a:schemeClr val="bg1"/>
              </a:solidFill>
            </a:endParaRPr>
          </a:p>
          <a:p>
            <a:pPr marL="448056" indent="-384048" eaLnBrk="1" fontAlgn="auto" hangingPunct="1">
              <a:spcAft>
                <a:spcPts val="0"/>
              </a:spcAft>
              <a:buFont typeface="Wingdings 2"/>
              <a:buChar char=""/>
              <a:defRPr/>
            </a:pPr>
            <a:r>
              <a:rPr lang="en-GB" sz="3500" dirty="0" smtClean="0">
                <a:solidFill>
                  <a:schemeClr val="bg1"/>
                </a:solidFill>
              </a:rPr>
              <a:t>Hypotheses (2 continuous)</a:t>
            </a:r>
          </a:p>
          <a:p>
            <a:pPr marL="448056" indent="-384048" eaLnBrk="1" fontAlgn="auto" hangingPunct="1">
              <a:spcAft>
                <a:spcPts val="0"/>
              </a:spcAft>
              <a:buFont typeface="Wingdings 2"/>
              <a:buChar char=""/>
              <a:defRPr/>
            </a:pPr>
            <a:r>
              <a:rPr lang="en-GB" sz="3500" dirty="0" smtClean="0">
                <a:solidFill>
                  <a:schemeClr val="bg1"/>
                </a:solidFill>
              </a:rPr>
              <a:t>650-700 words</a:t>
            </a:r>
          </a:p>
          <a:p>
            <a:pPr marL="448056" indent="-384048" eaLnBrk="1" fontAlgn="auto" hangingPunct="1">
              <a:spcAft>
                <a:spcPts val="0"/>
              </a:spcAft>
              <a:buFont typeface="Wingdings 2"/>
              <a:buChar char=""/>
              <a:defRPr/>
            </a:pPr>
            <a:endParaRPr lang="en-GB" sz="700" dirty="0" smtClean="0">
              <a:solidFill>
                <a:schemeClr val="bg1"/>
              </a:solidFill>
            </a:endParaRPr>
          </a:p>
          <a:p>
            <a:pPr marL="448056" indent="-384048" eaLnBrk="1" fontAlgn="auto" hangingPunct="1">
              <a:spcAft>
                <a:spcPts val="0"/>
              </a:spcAft>
              <a:buNone/>
              <a:defRPr/>
            </a:pPr>
            <a:r>
              <a:rPr lang="en-US" sz="2100" dirty="0" smtClean="0">
                <a:solidFill>
                  <a:schemeClr val="bg1"/>
                </a:solidFill>
              </a:rPr>
              <a:t/>
            </a:r>
            <a:br>
              <a:rPr lang="en-US" sz="2100" dirty="0" smtClean="0">
                <a:solidFill>
                  <a:schemeClr val="bg1"/>
                </a:solidFill>
              </a:rPr>
            </a:br>
            <a:r>
              <a:rPr lang="en-US" sz="1800" i="1" dirty="0" smtClean="0">
                <a:solidFill>
                  <a:schemeClr val="bg1"/>
                </a:solidFill>
              </a:rPr>
              <a:t>15+ marks: clearly written, well structured, with evidence of relevant extra reading, flows well. Identifies the main aims, and ends with a clear outline of the study's hypotheses. Also has something novel in it, compared to the handouts that were supplied, and includes the rationale for performing the study.</a:t>
            </a:r>
            <a:endParaRPr lang="en-GB" sz="1800" i="1" dirty="0" smtClean="0">
              <a:solidFill>
                <a:schemeClr val="bg1"/>
              </a:solidFill>
            </a:endParaRPr>
          </a:p>
        </p:txBody>
      </p:sp>
      <p:sp>
        <p:nvSpPr>
          <p:cNvPr id="2" name="Title 1"/>
          <p:cNvSpPr>
            <a:spLocks noGrp="1"/>
          </p:cNvSpPr>
          <p:nvPr>
            <p:ph type="title"/>
          </p:nvPr>
        </p:nvSpPr>
        <p:spPr/>
        <p:txBody>
          <a:bodyPr/>
          <a:lstStyle/>
          <a:p>
            <a:pPr indent="0" eaLnBrk="1" fontAlgn="auto" hangingPunct="1">
              <a:spcAft>
                <a:spcPts val="0"/>
              </a:spcAft>
              <a:defRPr/>
            </a:pPr>
            <a:r>
              <a:rPr lang="en-GB" dirty="0" smtClean="0">
                <a:solidFill>
                  <a:schemeClr val="bg2"/>
                </a:solidFill>
              </a:rPr>
              <a:t>Introduction</a:t>
            </a:r>
            <a:endParaRPr lang="en-US" dirty="0">
              <a:solidFill>
                <a:schemeClr val="bg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a:lnSpc>
                <a:spcPct val="80000"/>
              </a:lnSpc>
            </a:pPr>
            <a:r>
              <a:rPr lang="en-GB" dirty="0" smtClean="0"/>
              <a:t>Give enough information so that it is obvious what you did</a:t>
            </a:r>
          </a:p>
          <a:p>
            <a:pPr>
              <a:lnSpc>
                <a:spcPct val="80000"/>
              </a:lnSpc>
            </a:pPr>
            <a:endParaRPr lang="en-US" sz="1000" dirty="0" smtClean="0"/>
          </a:p>
          <a:p>
            <a:pPr>
              <a:lnSpc>
                <a:spcPct val="80000"/>
              </a:lnSpc>
            </a:pPr>
            <a:r>
              <a:rPr lang="en-GB" dirty="0" smtClean="0"/>
              <a:t>Subsections:</a:t>
            </a:r>
            <a:endParaRPr lang="en-US" dirty="0" smtClean="0"/>
          </a:p>
          <a:p>
            <a:pPr lvl="1">
              <a:lnSpc>
                <a:spcPct val="80000"/>
              </a:lnSpc>
            </a:pPr>
            <a:r>
              <a:rPr lang="en-US" dirty="0" smtClean="0"/>
              <a:t>Participants</a:t>
            </a:r>
          </a:p>
          <a:p>
            <a:pPr lvl="1">
              <a:lnSpc>
                <a:spcPct val="80000"/>
              </a:lnSpc>
            </a:pPr>
            <a:r>
              <a:rPr lang="en-US" dirty="0" smtClean="0"/>
              <a:t>Materials</a:t>
            </a:r>
          </a:p>
          <a:p>
            <a:pPr lvl="1">
              <a:lnSpc>
                <a:spcPct val="80000"/>
              </a:lnSpc>
            </a:pPr>
            <a:r>
              <a:rPr lang="en-GB" dirty="0" smtClean="0"/>
              <a:t>Design</a:t>
            </a:r>
            <a:endParaRPr lang="en-US" dirty="0" smtClean="0"/>
          </a:p>
          <a:p>
            <a:pPr lvl="1">
              <a:lnSpc>
                <a:spcPct val="80000"/>
              </a:lnSpc>
            </a:pPr>
            <a:r>
              <a:rPr lang="en-US" dirty="0" smtClean="0"/>
              <a:t>Procedure</a:t>
            </a:r>
          </a:p>
          <a:p>
            <a:pPr eaLnBrk="1" hangingPunct="1">
              <a:lnSpc>
                <a:spcPct val="80000"/>
              </a:lnSpc>
            </a:pPr>
            <a:endParaRPr lang="en-US" sz="2400" dirty="0" smtClean="0"/>
          </a:p>
          <a:p>
            <a:pPr>
              <a:lnSpc>
                <a:spcPct val="80000"/>
              </a:lnSpc>
              <a:buNone/>
            </a:pPr>
            <a:endParaRPr lang="en-GB" sz="2000" dirty="0" smtClean="0"/>
          </a:p>
          <a:p>
            <a:pPr algn="ctr">
              <a:lnSpc>
                <a:spcPct val="80000"/>
              </a:lnSpc>
              <a:buNone/>
            </a:pPr>
            <a:r>
              <a:rPr lang="en-GB" dirty="0" smtClean="0"/>
              <a:t>Write in paragraphs (no lists!)</a:t>
            </a:r>
          </a:p>
          <a:p>
            <a:pPr eaLnBrk="1" hangingPunct="1">
              <a:lnSpc>
                <a:spcPct val="80000"/>
              </a:lnSpc>
            </a:pPr>
            <a:endParaRPr lang="en-US" sz="2400" dirty="0" smtClean="0"/>
          </a:p>
        </p:txBody>
      </p:sp>
      <p:sp>
        <p:nvSpPr>
          <p:cNvPr id="10242" name="Rectangle 2"/>
          <p:cNvSpPr>
            <a:spLocks noGrp="1" noChangeArrowheads="1"/>
          </p:cNvSpPr>
          <p:nvPr>
            <p:ph type="title"/>
          </p:nvPr>
        </p:nvSpPr>
        <p:spPr/>
        <p:txBody>
          <a:bodyPr/>
          <a:lstStyle/>
          <a:p>
            <a:pPr marL="484632" indent="0" eaLnBrk="1" fontAlgn="auto" hangingPunct="1">
              <a:spcAft>
                <a:spcPts val="0"/>
              </a:spcAft>
              <a:defRPr/>
            </a:pPr>
            <a:r>
              <a:rPr lang="en-GB" dirty="0" smtClean="0"/>
              <a:t>Method</a:t>
            </a:r>
            <a:endParaRPr lang="en-US" dirty="0" smtClean="0"/>
          </a:p>
        </p:txBody>
      </p:sp>
    </p:spTree>
    <p:extLst>
      <p:ext uri="{BB962C8B-B14F-4D97-AF65-F5344CB8AC3E}">
        <p14:creationId xmlns:p14="http://schemas.microsoft.com/office/powerpoint/2010/main" val="269511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49325" y="1557338"/>
            <a:ext cx="7661275" cy="4538662"/>
          </a:xfrm>
        </p:spPr>
        <p:txBody>
          <a:bodyPr>
            <a:normAutofit/>
          </a:bodyPr>
          <a:lstStyle/>
          <a:p>
            <a:pPr eaLnBrk="1" hangingPunct="1"/>
            <a:r>
              <a:rPr lang="en-GB" dirty="0" smtClean="0"/>
              <a:t>Number of participants</a:t>
            </a:r>
          </a:p>
          <a:p>
            <a:pPr marL="109728" indent="0" eaLnBrk="1" hangingPunct="1">
              <a:buNone/>
            </a:pPr>
            <a:endParaRPr lang="en-GB" sz="1000" dirty="0" smtClean="0"/>
          </a:p>
          <a:p>
            <a:pPr eaLnBrk="1" hangingPunct="1"/>
            <a:r>
              <a:rPr lang="en-GB" dirty="0" smtClean="0"/>
              <a:t>Sex (# of men, # of women) </a:t>
            </a:r>
          </a:p>
          <a:p>
            <a:pPr eaLnBrk="1" hangingPunct="1"/>
            <a:endParaRPr lang="en-GB" sz="1000" dirty="0" smtClean="0"/>
          </a:p>
          <a:p>
            <a:pPr eaLnBrk="1" hangingPunct="1"/>
            <a:r>
              <a:rPr lang="en-GB" dirty="0" smtClean="0"/>
              <a:t>Who (students, women, the retired, etc)</a:t>
            </a:r>
          </a:p>
          <a:p>
            <a:pPr eaLnBrk="1" hangingPunct="1">
              <a:buNone/>
            </a:pPr>
            <a:endParaRPr lang="en-GB" sz="1000" dirty="0" smtClean="0"/>
          </a:p>
          <a:p>
            <a:pPr eaLnBrk="1" hangingPunct="1"/>
            <a:r>
              <a:rPr lang="en-GB" dirty="0" smtClean="0"/>
              <a:t>Volunteers or paid?</a:t>
            </a:r>
          </a:p>
          <a:p>
            <a:pPr eaLnBrk="1" hangingPunct="1"/>
            <a:endParaRPr lang="en-GB" sz="1000" dirty="0" smtClean="0"/>
          </a:p>
          <a:p>
            <a:pPr eaLnBrk="1" hangingPunct="1"/>
            <a:r>
              <a:rPr lang="en-GB" dirty="0" smtClean="0"/>
              <a:t>Any other demographics that might be necessary</a:t>
            </a:r>
            <a:endParaRPr lang="en-US" dirty="0" smtClean="0"/>
          </a:p>
        </p:txBody>
      </p:sp>
      <p:sp>
        <p:nvSpPr>
          <p:cNvPr id="11266" name="Rectangle 2"/>
          <p:cNvSpPr>
            <a:spLocks noGrp="1" noChangeArrowheads="1"/>
          </p:cNvSpPr>
          <p:nvPr>
            <p:ph type="title"/>
          </p:nvPr>
        </p:nvSpPr>
        <p:spPr/>
        <p:txBody>
          <a:bodyPr/>
          <a:lstStyle/>
          <a:p>
            <a:pPr marL="484632" indent="0" eaLnBrk="1" fontAlgn="auto" hangingPunct="1">
              <a:spcAft>
                <a:spcPts val="0"/>
              </a:spcAft>
              <a:defRPr/>
            </a:pPr>
            <a:r>
              <a:rPr lang="en-GB" dirty="0" smtClean="0"/>
              <a:t>Participants</a:t>
            </a:r>
            <a:endParaRPr lang="en-US" dirty="0" smtClean="0"/>
          </a:p>
        </p:txBody>
      </p:sp>
    </p:spTree>
    <p:extLst>
      <p:ext uri="{BB962C8B-B14F-4D97-AF65-F5344CB8AC3E}">
        <p14:creationId xmlns:p14="http://schemas.microsoft.com/office/powerpoint/2010/main" val="2517383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eaLnBrk="1" hangingPunct="1"/>
            <a:r>
              <a:rPr lang="en-GB" dirty="0" smtClean="0"/>
              <a:t>Things you used:</a:t>
            </a:r>
          </a:p>
          <a:p>
            <a:pPr eaLnBrk="1" hangingPunct="1"/>
            <a:endParaRPr lang="en-GB" sz="500" dirty="0" smtClean="0"/>
          </a:p>
          <a:p>
            <a:pPr lvl="1" eaLnBrk="1" hangingPunct="1"/>
            <a:r>
              <a:rPr lang="en-GB" dirty="0" smtClean="0"/>
              <a:t>Questionnaire (do not include the whole thing!)</a:t>
            </a:r>
          </a:p>
          <a:p>
            <a:pPr lvl="1" eaLnBrk="1" hangingPunct="1"/>
            <a:endParaRPr lang="en-GB" sz="500" dirty="0" smtClean="0"/>
          </a:p>
          <a:p>
            <a:pPr lvl="1" eaLnBrk="1" hangingPunct="1"/>
            <a:r>
              <a:rPr lang="en-GB" dirty="0" smtClean="0"/>
              <a:t>Any other materials you think are necessary to include</a:t>
            </a:r>
          </a:p>
          <a:p>
            <a:pPr lvl="1" eaLnBrk="1" hangingPunct="1"/>
            <a:endParaRPr lang="en-GB" sz="500" dirty="0" smtClean="0"/>
          </a:p>
          <a:p>
            <a:pPr lvl="1" eaLnBrk="1" hangingPunct="1"/>
            <a:r>
              <a:rPr lang="en-GB" b="1" dirty="0" smtClean="0"/>
              <a:t>DON’T INCLUDE: </a:t>
            </a:r>
            <a:r>
              <a:rPr lang="en-GB" dirty="0" smtClean="0"/>
              <a:t>Pen, A4 paper, etc.</a:t>
            </a:r>
          </a:p>
          <a:p>
            <a:pPr lvl="1" eaLnBrk="1" hangingPunct="1">
              <a:buFont typeface="Wingdings" pitchFamily="2" charset="2"/>
              <a:buNone/>
            </a:pPr>
            <a:endParaRPr lang="en-US" sz="2400" dirty="0" smtClean="0"/>
          </a:p>
        </p:txBody>
      </p:sp>
      <p:sp>
        <p:nvSpPr>
          <p:cNvPr id="12290" name="Rectangle 2"/>
          <p:cNvSpPr>
            <a:spLocks noGrp="1" noChangeArrowheads="1"/>
          </p:cNvSpPr>
          <p:nvPr>
            <p:ph type="title"/>
          </p:nvPr>
        </p:nvSpPr>
        <p:spPr/>
        <p:txBody>
          <a:bodyPr/>
          <a:lstStyle/>
          <a:p>
            <a:pPr marL="484632" indent="0" eaLnBrk="1" fontAlgn="auto" hangingPunct="1">
              <a:spcAft>
                <a:spcPts val="0"/>
              </a:spcAft>
              <a:defRPr/>
            </a:pPr>
            <a:r>
              <a:rPr lang="en-GB" dirty="0" smtClean="0"/>
              <a:t>Materials</a:t>
            </a:r>
            <a:endParaRPr lang="en-US" dirty="0" smtClean="0"/>
          </a:p>
        </p:txBody>
      </p:sp>
    </p:spTree>
    <p:extLst>
      <p:ext uri="{BB962C8B-B14F-4D97-AF65-F5344CB8AC3E}">
        <p14:creationId xmlns:p14="http://schemas.microsoft.com/office/powerpoint/2010/main" val="1659441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pPr eaLnBrk="1" hangingPunct="1"/>
            <a:r>
              <a:rPr lang="en-GB" dirty="0" smtClean="0"/>
              <a:t>Identify:</a:t>
            </a:r>
          </a:p>
          <a:p>
            <a:pPr eaLnBrk="1" hangingPunct="1"/>
            <a:endParaRPr lang="en-GB" sz="500" dirty="0" smtClean="0"/>
          </a:p>
          <a:p>
            <a:pPr lvl="1" eaLnBrk="1" hangingPunct="1"/>
            <a:r>
              <a:rPr lang="en-GB" dirty="0" smtClean="0"/>
              <a:t>Independent variable(s)</a:t>
            </a:r>
          </a:p>
          <a:p>
            <a:pPr lvl="1" eaLnBrk="1" hangingPunct="1"/>
            <a:endParaRPr lang="en-GB" sz="500" dirty="0" smtClean="0"/>
          </a:p>
          <a:p>
            <a:pPr lvl="1" eaLnBrk="1" hangingPunct="1"/>
            <a:r>
              <a:rPr lang="en-GB" dirty="0" smtClean="0"/>
              <a:t>Dependent variable(s)</a:t>
            </a:r>
          </a:p>
          <a:p>
            <a:pPr lvl="1" eaLnBrk="1" hangingPunct="1"/>
            <a:endParaRPr lang="en-GB" sz="500" dirty="0" smtClean="0"/>
          </a:p>
          <a:p>
            <a:pPr lvl="1" eaLnBrk="1" hangingPunct="1"/>
            <a:r>
              <a:rPr lang="en-GB" dirty="0" smtClean="0"/>
              <a:t>Design: within-subjects, between-subjects or mixed?</a:t>
            </a:r>
          </a:p>
          <a:p>
            <a:pPr lvl="1" eaLnBrk="1" hangingPunct="1"/>
            <a:endParaRPr lang="en-GB" dirty="0" smtClean="0"/>
          </a:p>
          <a:p>
            <a:pPr eaLnBrk="1" hangingPunct="1"/>
            <a:r>
              <a:rPr lang="en-GB" dirty="0" smtClean="0"/>
              <a:t>Don’t worry about this section this term</a:t>
            </a:r>
          </a:p>
          <a:p>
            <a:pPr eaLnBrk="1" hangingPunct="1"/>
            <a:r>
              <a:rPr lang="en-GB" dirty="0" smtClean="0"/>
              <a:t>Just say you used a questionnaire design</a:t>
            </a:r>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Design</a:t>
            </a:r>
            <a:endParaRPr lang="en-US" dirty="0"/>
          </a:p>
        </p:txBody>
      </p:sp>
    </p:spTree>
    <p:extLst>
      <p:ext uri="{BB962C8B-B14F-4D97-AF65-F5344CB8AC3E}">
        <p14:creationId xmlns:p14="http://schemas.microsoft.com/office/powerpoint/2010/main" val="526323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027"/>
          <p:cNvSpPr>
            <a:spLocks noGrp="1" noChangeArrowheads="1"/>
          </p:cNvSpPr>
          <p:nvPr>
            <p:ph idx="1"/>
          </p:nvPr>
        </p:nvSpPr>
        <p:spPr/>
        <p:txBody>
          <a:bodyPr/>
          <a:lstStyle/>
          <a:p>
            <a:pPr eaLnBrk="1" hangingPunct="1"/>
            <a:r>
              <a:rPr lang="en-GB" dirty="0" smtClean="0"/>
              <a:t>Explain how the experiment was carried out</a:t>
            </a:r>
          </a:p>
          <a:p>
            <a:pPr eaLnBrk="1" hangingPunct="1"/>
            <a:endParaRPr lang="en-GB" sz="1000" dirty="0" smtClean="0"/>
          </a:p>
          <a:p>
            <a:pPr eaLnBrk="1" hangingPunct="1"/>
            <a:r>
              <a:rPr lang="en-GB" dirty="0" smtClean="0"/>
              <a:t>Step by step breakdown of what was done</a:t>
            </a:r>
          </a:p>
          <a:p>
            <a:pPr eaLnBrk="1" hangingPunct="1">
              <a:buNone/>
            </a:pPr>
            <a:endParaRPr lang="en-GB" dirty="0" smtClean="0"/>
          </a:p>
          <a:p>
            <a:pPr eaLnBrk="1" hangingPunct="1"/>
            <a:r>
              <a:rPr lang="nl-NL" sz="2800" dirty="0" err="1" smtClean="0"/>
              <a:t>Informed</a:t>
            </a:r>
            <a:r>
              <a:rPr lang="nl-NL" sz="2800" dirty="0" smtClean="0"/>
              <a:t> consent</a:t>
            </a:r>
            <a:endParaRPr lang="en-GB" sz="2800" dirty="0" smtClean="0"/>
          </a:p>
          <a:p>
            <a:pPr eaLnBrk="1" hangingPunct="1">
              <a:buFont typeface="Wingdings" pitchFamily="2" charset="2"/>
              <a:buNone/>
            </a:pPr>
            <a:endParaRPr lang="en-GB" dirty="0" smtClean="0"/>
          </a:p>
          <a:p>
            <a:pPr eaLnBrk="1" hangingPunct="1"/>
            <a:endParaRPr lang="en-US" dirty="0" smtClean="0"/>
          </a:p>
        </p:txBody>
      </p:sp>
      <p:sp>
        <p:nvSpPr>
          <p:cNvPr id="13314" name="Rectangle 1026"/>
          <p:cNvSpPr>
            <a:spLocks noGrp="1" noChangeArrowheads="1"/>
          </p:cNvSpPr>
          <p:nvPr>
            <p:ph type="title"/>
          </p:nvPr>
        </p:nvSpPr>
        <p:spPr/>
        <p:txBody>
          <a:bodyPr/>
          <a:lstStyle/>
          <a:p>
            <a:pPr marL="484632" indent="0" eaLnBrk="1" fontAlgn="auto" hangingPunct="1">
              <a:spcAft>
                <a:spcPts val="0"/>
              </a:spcAft>
              <a:defRPr/>
            </a:pPr>
            <a:r>
              <a:rPr lang="en-GB" dirty="0" smtClean="0"/>
              <a:t>Procedure</a:t>
            </a:r>
            <a:endParaRPr lang="en-US" dirty="0" smtClean="0"/>
          </a:p>
        </p:txBody>
      </p:sp>
    </p:spTree>
    <p:extLst>
      <p:ext uri="{BB962C8B-B14F-4D97-AF65-F5344CB8AC3E}">
        <p14:creationId xmlns:p14="http://schemas.microsoft.com/office/powerpoint/2010/main" val="1238275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Entered data into SPSS</a:t>
            </a:r>
          </a:p>
          <a:p>
            <a:endParaRPr lang="en-GB" dirty="0"/>
          </a:p>
          <a:p>
            <a:r>
              <a:rPr lang="en-GB" dirty="0" smtClean="0"/>
              <a:t>Descriptive statistics in SPSS</a:t>
            </a:r>
          </a:p>
          <a:p>
            <a:endParaRPr lang="en-GB" dirty="0"/>
          </a:p>
          <a:p>
            <a:r>
              <a:rPr lang="en-GB" dirty="0" smtClean="0"/>
              <a:t>Descriptive statistics for hypotheses</a:t>
            </a:r>
            <a:endParaRPr lang="en-GB" dirty="0"/>
          </a:p>
        </p:txBody>
      </p:sp>
      <p:sp>
        <p:nvSpPr>
          <p:cNvPr id="3" name="Title 2"/>
          <p:cNvSpPr>
            <a:spLocks noGrp="1"/>
          </p:cNvSpPr>
          <p:nvPr>
            <p:ph type="title"/>
          </p:nvPr>
        </p:nvSpPr>
        <p:spPr/>
        <p:txBody>
          <a:bodyPr/>
          <a:lstStyle/>
          <a:p>
            <a:r>
              <a:rPr lang="en-GB" dirty="0" smtClean="0"/>
              <a:t>Last week</a:t>
            </a:r>
            <a:endParaRPr lang="en-GB" dirty="0"/>
          </a:p>
        </p:txBody>
      </p:sp>
    </p:spTree>
    <p:extLst>
      <p:ext uri="{BB962C8B-B14F-4D97-AF65-F5344CB8AC3E}">
        <p14:creationId xmlns:p14="http://schemas.microsoft.com/office/powerpoint/2010/main" val="3354146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normAutofit fontScale="92500" lnSpcReduction="20000"/>
          </a:bodyPr>
          <a:lstStyle/>
          <a:p>
            <a:pPr marL="448056" indent="-384048" eaLnBrk="1" fontAlgn="auto" hangingPunct="1">
              <a:spcAft>
                <a:spcPts val="0"/>
              </a:spcAft>
              <a:buFont typeface="Wingdings 2"/>
              <a:buChar char=""/>
              <a:defRPr/>
            </a:pPr>
            <a:r>
              <a:rPr lang="en-US" sz="2900" dirty="0" smtClean="0"/>
              <a:t>What are the main findings? </a:t>
            </a:r>
            <a:endParaRPr lang="en-GB" sz="2900" dirty="0" smtClean="0"/>
          </a:p>
          <a:p>
            <a:pPr marL="704088" lvl="1" indent="-384048">
              <a:buFont typeface="Wingdings 2"/>
              <a:buChar char=""/>
              <a:defRPr/>
            </a:pPr>
            <a:r>
              <a:rPr lang="en-GB" sz="2500" dirty="0" smtClean="0"/>
              <a:t>e.g. </a:t>
            </a:r>
            <a:r>
              <a:rPr lang="en-US" sz="2500" dirty="0" smtClean="0"/>
              <a:t>Female participants ate fewer hamburgers on average than males (Table 1). </a:t>
            </a:r>
          </a:p>
          <a:p>
            <a:pPr marL="704088" lvl="1" indent="-384048">
              <a:buFont typeface="Wingdings 2"/>
              <a:buChar char=""/>
              <a:defRPr/>
            </a:pPr>
            <a:endParaRPr lang="en-GB" sz="1100" dirty="0" smtClean="0"/>
          </a:p>
          <a:p>
            <a:pPr marL="448056" indent="-384048" eaLnBrk="1" fontAlgn="auto" hangingPunct="1">
              <a:spcAft>
                <a:spcPts val="0"/>
              </a:spcAft>
              <a:buFont typeface="Wingdings 2"/>
              <a:buChar char=""/>
              <a:defRPr/>
            </a:pPr>
            <a:r>
              <a:rPr lang="en-GB" sz="2900" dirty="0" smtClean="0"/>
              <a:t>NB: If you give numbers in tables, there is no need to repeat them in text. If you present information in a figure, give exact numbers in text </a:t>
            </a:r>
            <a:r>
              <a:rPr lang="en-GB" sz="2900" i="1" dirty="0" smtClean="0"/>
              <a:t>as well</a:t>
            </a:r>
          </a:p>
          <a:p>
            <a:pPr marL="448056" indent="-384048" eaLnBrk="1" fontAlgn="auto" hangingPunct="1">
              <a:spcAft>
                <a:spcPts val="0"/>
              </a:spcAft>
              <a:buFont typeface="Wingdings 2"/>
              <a:buChar char=""/>
              <a:defRPr/>
            </a:pPr>
            <a:endParaRPr lang="en-GB" sz="1100" i="1" dirty="0" smtClean="0"/>
          </a:p>
          <a:p>
            <a:pPr marL="448056" indent="-384048" eaLnBrk="1" fontAlgn="auto" hangingPunct="1">
              <a:spcAft>
                <a:spcPts val="0"/>
              </a:spcAft>
              <a:buFont typeface="Wingdings 2"/>
              <a:buChar char=""/>
              <a:defRPr/>
            </a:pPr>
            <a:r>
              <a:rPr lang="en-GB" sz="2900" dirty="0" smtClean="0"/>
              <a:t>250-300 words</a:t>
            </a:r>
            <a:r>
              <a:rPr lang="en-GB" sz="2800" dirty="0" smtClean="0"/>
              <a:t/>
            </a:r>
            <a:br>
              <a:rPr lang="en-GB" sz="2800" dirty="0" smtClean="0"/>
            </a:br>
            <a:r>
              <a:rPr lang="en-GB" sz="2800" dirty="0" smtClean="0"/>
              <a:t/>
            </a:r>
            <a:br>
              <a:rPr lang="en-GB" sz="2800" dirty="0" smtClean="0"/>
            </a:br>
            <a:r>
              <a:rPr lang="en-US" sz="1900" i="1" dirty="0" smtClean="0"/>
              <a:t>15+ marks: logical and clear presentation of relevant descriptive and inferential statistical results. Clear, well-</a:t>
            </a:r>
            <a:r>
              <a:rPr lang="en-US" sz="1900" i="1" dirty="0" err="1" smtClean="0"/>
              <a:t>labelled</a:t>
            </a:r>
            <a:r>
              <a:rPr lang="en-US" sz="1900" i="1" dirty="0" smtClean="0"/>
              <a:t> figures and tables, with a clear accompanying written description of what they show, in the context of the study.</a:t>
            </a:r>
            <a:endParaRPr lang="en-US" sz="2800" i="1" dirty="0" smtClean="0"/>
          </a:p>
        </p:txBody>
      </p:sp>
      <p:sp>
        <p:nvSpPr>
          <p:cNvPr id="14338" name="Rectangle 2"/>
          <p:cNvSpPr>
            <a:spLocks noGrp="1" noChangeArrowheads="1"/>
          </p:cNvSpPr>
          <p:nvPr>
            <p:ph type="title"/>
          </p:nvPr>
        </p:nvSpPr>
        <p:spPr/>
        <p:txBody>
          <a:bodyPr/>
          <a:lstStyle/>
          <a:p>
            <a:pPr marL="484632" indent="0" eaLnBrk="1" fontAlgn="auto" hangingPunct="1">
              <a:spcAft>
                <a:spcPts val="0"/>
              </a:spcAft>
              <a:defRPr/>
            </a:pPr>
            <a:r>
              <a:rPr lang="en-GB" dirty="0" smtClean="0"/>
              <a:t>Results</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pPr eaLnBrk="1" hangingPunct="1">
              <a:buFont typeface="Wingdings" pitchFamily="2" charset="2"/>
              <a:buNone/>
            </a:pPr>
            <a:r>
              <a:rPr lang="en-GB" sz="2400" smtClean="0"/>
              <a:t>Table 1: The mean number of fast food purchases made by males and females in last month.</a:t>
            </a:r>
          </a:p>
          <a:p>
            <a:pPr eaLnBrk="1" hangingPunct="1">
              <a:buFont typeface="Wingdings" pitchFamily="2" charset="2"/>
              <a:buNone/>
            </a:pPr>
            <a:endParaRPr lang="en-GB" sz="2000" smtClean="0"/>
          </a:p>
          <a:p>
            <a:pPr eaLnBrk="1" hangingPunct="1">
              <a:buFont typeface="Wingdings" pitchFamily="2" charset="2"/>
              <a:buNone/>
            </a:pPr>
            <a:endParaRPr lang="en-GB" sz="2000" smtClean="0"/>
          </a:p>
          <a:p>
            <a:pPr eaLnBrk="1" hangingPunct="1">
              <a:buFont typeface="Wingdings" pitchFamily="2" charset="2"/>
              <a:buNone/>
            </a:pPr>
            <a:endParaRPr lang="en-GB" sz="2000" smtClean="0"/>
          </a:p>
          <a:p>
            <a:pPr eaLnBrk="1" hangingPunct="1">
              <a:buFont typeface="Wingdings" pitchFamily="2" charset="2"/>
              <a:buNone/>
            </a:pPr>
            <a:endParaRPr lang="en-GB" sz="2000" smtClean="0"/>
          </a:p>
          <a:p>
            <a:pPr eaLnBrk="1" hangingPunct="1">
              <a:buFont typeface="Wingdings" pitchFamily="2" charset="2"/>
              <a:buNone/>
            </a:pPr>
            <a:endParaRPr lang="en-GB" sz="2000" smtClean="0"/>
          </a:p>
          <a:p>
            <a:pPr eaLnBrk="1" hangingPunct="1">
              <a:buFont typeface="Wingdings" pitchFamily="2" charset="2"/>
              <a:buNone/>
            </a:pPr>
            <a:endParaRPr lang="en-GB" sz="2000" smtClean="0"/>
          </a:p>
          <a:p>
            <a:pPr eaLnBrk="1" hangingPunct="1">
              <a:buFont typeface="Wingdings" pitchFamily="2" charset="2"/>
              <a:buNone/>
            </a:pPr>
            <a:endParaRPr lang="en-GB" sz="2000" smtClean="0"/>
          </a:p>
          <a:p>
            <a:pPr eaLnBrk="1" hangingPunct="1">
              <a:buFont typeface="Wingdings" pitchFamily="2" charset="2"/>
              <a:buNone/>
            </a:pPr>
            <a:r>
              <a:rPr lang="en-GB" sz="2800" smtClean="0"/>
              <a:t>Don’t copy and paste tables straight from SPSS output</a:t>
            </a:r>
            <a:endParaRPr lang="en-US" sz="2000" smtClean="0"/>
          </a:p>
        </p:txBody>
      </p:sp>
      <p:sp>
        <p:nvSpPr>
          <p:cNvPr id="15362" name="Rectangle 2"/>
          <p:cNvSpPr>
            <a:spLocks noGrp="1" noChangeArrowheads="1"/>
          </p:cNvSpPr>
          <p:nvPr>
            <p:ph type="title"/>
          </p:nvPr>
        </p:nvSpPr>
        <p:spPr/>
        <p:txBody>
          <a:bodyPr/>
          <a:lstStyle/>
          <a:p>
            <a:pPr marL="484632" indent="0" eaLnBrk="1" fontAlgn="auto" hangingPunct="1">
              <a:spcAft>
                <a:spcPts val="0"/>
              </a:spcAft>
              <a:defRPr/>
            </a:pPr>
            <a:r>
              <a:rPr lang="en-GB" dirty="0" smtClean="0"/>
              <a:t>Tables: continuous</a:t>
            </a:r>
            <a:endParaRPr lang="en-US" dirty="0" smtClean="0"/>
          </a:p>
        </p:txBody>
      </p:sp>
      <p:pic>
        <p:nvPicPr>
          <p:cNvPr id="18436" name="Picture 2"/>
          <p:cNvPicPr>
            <a:picLocks noChangeAspect="1" noChangeArrowheads="1"/>
          </p:cNvPicPr>
          <p:nvPr/>
        </p:nvPicPr>
        <p:blipFill>
          <a:blip r:embed="rId3" cstate="print"/>
          <a:srcRect l="24023" t="44061" r="50781" b="43750"/>
          <a:stretch>
            <a:fillRect/>
          </a:stretch>
        </p:blipFill>
        <p:spPr bwMode="auto">
          <a:xfrm>
            <a:off x="1357313" y="2786063"/>
            <a:ext cx="6616700" cy="200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2"/>
          <p:cNvPicPr>
            <a:picLocks noGrp="1" noChangeAspect="1" noChangeArrowheads="1"/>
          </p:cNvPicPr>
          <p:nvPr>
            <p:ph idx="1"/>
          </p:nvPr>
        </p:nvPicPr>
        <p:blipFill>
          <a:blip r:embed="rId3" cstate="print"/>
          <a:srcRect/>
          <a:stretch>
            <a:fillRect/>
          </a:stretch>
        </p:blipFill>
        <p:spPr>
          <a:xfrm>
            <a:off x="1643063" y="1785938"/>
            <a:ext cx="5818187" cy="3786187"/>
          </a:xfrm>
          <a:noFill/>
        </p:spPr>
      </p:pic>
      <p:sp>
        <p:nvSpPr>
          <p:cNvPr id="2" name="Title 1"/>
          <p:cNvSpPr>
            <a:spLocks noGrp="1"/>
          </p:cNvSpPr>
          <p:nvPr>
            <p:ph type="title"/>
          </p:nvPr>
        </p:nvSpPr>
        <p:spPr/>
        <p:txBody>
          <a:bodyPr/>
          <a:lstStyle/>
          <a:p>
            <a:pPr marL="484632" indent="0" eaLnBrk="1" fontAlgn="auto" hangingPunct="1">
              <a:spcAft>
                <a:spcPts val="0"/>
              </a:spcAft>
              <a:defRPr/>
            </a:pPr>
            <a:r>
              <a:rPr lang="en-GB" dirty="0" smtClean="0"/>
              <a:t>Figures: continuous</a:t>
            </a:r>
            <a:endParaRPr lang="en-US" dirty="0"/>
          </a:p>
        </p:txBody>
      </p:sp>
      <p:sp>
        <p:nvSpPr>
          <p:cNvPr id="21508" name="TextBox 5"/>
          <p:cNvSpPr txBox="1">
            <a:spLocks noChangeArrowheads="1"/>
          </p:cNvSpPr>
          <p:nvPr/>
        </p:nvSpPr>
        <p:spPr bwMode="auto">
          <a:xfrm>
            <a:off x="714375" y="5934075"/>
            <a:ext cx="8001000" cy="923925"/>
          </a:xfrm>
          <a:prstGeom prst="rect">
            <a:avLst/>
          </a:prstGeom>
          <a:noFill/>
          <a:ln w="9525">
            <a:noFill/>
            <a:miter lim="800000"/>
            <a:headEnd/>
            <a:tailEnd/>
          </a:ln>
        </p:spPr>
        <p:txBody>
          <a:bodyPr>
            <a:spAutoFit/>
          </a:bodyPr>
          <a:lstStyle/>
          <a:p>
            <a:pPr>
              <a:defRPr/>
            </a:pPr>
            <a:r>
              <a:rPr lang="en-GB" dirty="0">
                <a:latin typeface="+mj-lt"/>
              </a:rPr>
              <a:t>Figure 1: The mean number of fast food purchases made by males and females in last month. Error bars show ± 1 S.E.M.</a:t>
            </a:r>
          </a:p>
          <a:p>
            <a:pP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1412776"/>
            <a:ext cx="8229600" cy="4896544"/>
          </a:xfrm>
        </p:spPr>
        <p:txBody>
          <a:bodyPr>
            <a:normAutofit fontScale="85000" lnSpcReduction="20000"/>
          </a:bodyPr>
          <a:lstStyle/>
          <a:p>
            <a:pPr marL="448056" indent="-384048" eaLnBrk="1" fontAlgn="auto" hangingPunct="1">
              <a:spcAft>
                <a:spcPts val="0"/>
              </a:spcAft>
              <a:buFont typeface="Wingdings 2"/>
              <a:buChar char=""/>
              <a:defRPr/>
            </a:pPr>
            <a:r>
              <a:rPr lang="en-GB" sz="3200" dirty="0" smtClean="0"/>
              <a:t>Summary of purpose and results</a:t>
            </a:r>
          </a:p>
          <a:p>
            <a:pPr marL="448056" indent="-384048" eaLnBrk="1" fontAlgn="auto" hangingPunct="1">
              <a:spcAft>
                <a:spcPts val="0"/>
              </a:spcAft>
              <a:buFont typeface="Wingdings 2"/>
              <a:buChar char=""/>
              <a:defRPr/>
            </a:pPr>
            <a:endParaRPr lang="en-GB" sz="600" dirty="0" smtClean="0"/>
          </a:p>
          <a:p>
            <a:pPr marL="448056" indent="-384048" eaLnBrk="1" fontAlgn="auto" hangingPunct="1">
              <a:spcAft>
                <a:spcPts val="0"/>
              </a:spcAft>
              <a:buFont typeface="Wingdings 2"/>
              <a:buChar char=""/>
              <a:defRPr/>
            </a:pPr>
            <a:r>
              <a:rPr lang="en-GB" sz="3200" dirty="0" smtClean="0"/>
              <a:t>Comparison to previous research</a:t>
            </a:r>
          </a:p>
          <a:p>
            <a:pPr marL="448056" indent="-384048" eaLnBrk="1" fontAlgn="auto" hangingPunct="1">
              <a:spcAft>
                <a:spcPts val="0"/>
              </a:spcAft>
              <a:buFont typeface="Wingdings 2"/>
              <a:buChar char=""/>
              <a:defRPr/>
            </a:pPr>
            <a:endParaRPr lang="en-GB" sz="600" dirty="0" smtClean="0"/>
          </a:p>
          <a:p>
            <a:pPr marL="448056" indent="-384048" eaLnBrk="1" fontAlgn="auto" hangingPunct="1">
              <a:spcAft>
                <a:spcPts val="0"/>
              </a:spcAft>
              <a:buFont typeface="Wingdings 2"/>
              <a:buChar char=""/>
              <a:defRPr/>
            </a:pPr>
            <a:r>
              <a:rPr lang="en-GB" sz="3200" dirty="0" smtClean="0"/>
              <a:t>Possible faults</a:t>
            </a:r>
          </a:p>
          <a:p>
            <a:pPr marL="448056" indent="-384048" eaLnBrk="1" fontAlgn="auto" hangingPunct="1">
              <a:spcAft>
                <a:spcPts val="0"/>
              </a:spcAft>
              <a:buFont typeface="Wingdings 2"/>
              <a:buChar char=""/>
              <a:defRPr/>
            </a:pPr>
            <a:endParaRPr lang="en-GB" sz="600" dirty="0" smtClean="0"/>
          </a:p>
          <a:p>
            <a:pPr marL="448056" indent="-384048" eaLnBrk="1" fontAlgn="auto" hangingPunct="1">
              <a:spcAft>
                <a:spcPts val="0"/>
              </a:spcAft>
              <a:buFont typeface="Wingdings 2"/>
              <a:buChar char=""/>
              <a:defRPr/>
            </a:pPr>
            <a:r>
              <a:rPr lang="en-GB" sz="3200" dirty="0" smtClean="0"/>
              <a:t>Wider implications (back up your assertions)</a:t>
            </a:r>
          </a:p>
          <a:p>
            <a:pPr marL="448056" indent="-384048" eaLnBrk="1" fontAlgn="auto" hangingPunct="1">
              <a:spcAft>
                <a:spcPts val="0"/>
              </a:spcAft>
              <a:buFont typeface="Wingdings 2"/>
              <a:buChar char=""/>
              <a:defRPr/>
            </a:pPr>
            <a:endParaRPr lang="en-GB" sz="600" dirty="0" smtClean="0"/>
          </a:p>
          <a:p>
            <a:pPr marL="448056" indent="-384048" eaLnBrk="1" fontAlgn="auto" hangingPunct="1">
              <a:spcAft>
                <a:spcPts val="0"/>
              </a:spcAft>
              <a:buFont typeface="Wingdings 2"/>
              <a:buChar char=""/>
              <a:defRPr/>
            </a:pPr>
            <a:r>
              <a:rPr lang="en-GB" sz="3200" dirty="0" smtClean="0"/>
              <a:t>Future directions</a:t>
            </a:r>
          </a:p>
          <a:p>
            <a:pPr marL="448056" indent="-384048" eaLnBrk="1" fontAlgn="auto" hangingPunct="1">
              <a:spcAft>
                <a:spcPts val="0"/>
              </a:spcAft>
              <a:buFont typeface="Wingdings 2"/>
              <a:buChar char=""/>
              <a:defRPr/>
            </a:pPr>
            <a:endParaRPr lang="en-GB" sz="600" dirty="0" smtClean="0"/>
          </a:p>
          <a:p>
            <a:pPr marL="448056" indent="-384048" eaLnBrk="1" fontAlgn="auto" hangingPunct="1">
              <a:spcAft>
                <a:spcPts val="0"/>
              </a:spcAft>
              <a:buFont typeface="Wingdings 2"/>
              <a:buChar char=""/>
              <a:defRPr/>
            </a:pPr>
            <a:r>
              <a:rPr lang="en-GB" sz="3200" dirty="0" smtClean="0"/>
              <a:t>Conclusions</a:t>
            </a:r>
          </a:p>
          <a:p>
            <a:pPr marL="448056" indent="-384048" eaLnBrk="1" fontAlgn="auto" hangingPunct="1">
              <a:spcAft>
                <a:spcPts val="0"/>
              </a:spcAft>
              <a:buFont typeface="Wingdings 2"/>
              <a:buChar char=""/>
              <a:defRPr/>
            </a:pPr>
            <a:endParaRPr lang="en-GB" sz="600" dirty="0" smtClean="0"/>
          </a:p>
          <a:p>
            <a:pPr marL="448056" indent="-384048" eaLnBrk="1" fontAlgn="auto" hangingPunct="1">
              <a:spcAft>
                <a:spcPts val="0"/>
              </a:spcAft>
              <a:buFont typeface="Wingdings 2"/>
              <a:buChar char=""/>
              <a:defRPr/>
            </a:pPr>
            <a:r>
              <a:rPr lang="en-GB" sz="3200" dirty="0" smtClean="0"/>
              <a:t>500-550 words</a:t>
            </a:r>
            <a:r>
              <a:rPr lang="en-GB" dirty="0" smtClean="0"/>
              <a:t/>
            </a:r>
            <a:br>
              <a:rPr lang="en-GB" dirty="0" smtClean="0"/>
            </a:br>
            <a:endParaRPr lang="en-GB" sz="1200" dirty="0" smtClean="0"/>
          </a:p>
          <a:p>
            <a:pPr marL="448056" indent="-384048" eaLnBrk="1" fontAlgn="auto" hangingPunct="1">
              <a:spcAft>
                <a:spcPts val="0"/>
              </a:spcAft>
              <a:buNone/>
              <a:defRPr/>
            </a:pPr>
            <a:r>
              <a:rPr lang="en-GB" sz="1200" dirty="0" smtClean="0"/>
              <a:t/>
            </a:r>
            <a:br>
              <a:rPr lang="en-GB" sz="1200" dirty="0" smtClean="0"/>
            </a:br>
            <a:r>
              <a:rPr lang="en-US" sz="1800" i="1" dirty="0" smtClean="0"/>
              <a:t>15+ marks: clear summary of main results, followed by a successful attempt to relate the findings to relevant previous theoretical and empirical research. Intelligent evaluation of the strengths, weaknesses and limitations of the study that was performed, and sensible suggestions for possible improvements and extensions to it. Well </a:t>
            </a:r>
            <a:r>
              <a:rPr lang="en-US" sz="1800" i="1" dirty="0" err="1" smtClean="0"/>
              <a:t>organised</a:t>
            </a:r>
            <a:r>
              <a:rPr lang="en-US" sz="1800" i="1" dirty="0" smtClean="0"/>
              <a:t> and clearly written.</a:t>
            </a:r>
            <a:endParaRPr lang="en-GB" sz="1800" i="1" dirty="0" smtClean="0"/>
          </a:p>
        </p:txBody>
      </p:sp>
      <p:sp>
        <p:nvSpPr>
          <p:cNvPr id="17410" name="Rectangle 2"/>
          <p:cNvSpPr>
            <a:spLocks noGrp="1" noChangeArrowheads="1"/>
          </p:cNvSpPr>
          <p:nvPr>
            <p:ph type="title"/>
          </p:nvPr>
        </p:nvSpPr>
        <p:spPr/>
        <p:txBody>
          <a:bodyPr/>
          <a:lstStyle/>
          <a:p>
            <a:pPr marL="484632" indent="0" eaLnBrk="1" fontAlgn="auto" hangingPunct="1">
              <a:spcAft>
                <a:spcPts val="0"/>
              </a:spcAft>
              <a:defRPr/>
            </a:pPr>
            <a:r>
              <a:rPr lang="en-GB" dirty="0" smtClean="0"/>
              <a:t>Discussion</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GB" dirty="0" smtClean="0">
                <a:solidFill>
                  <a:schemeClr val="bg2"/>
                </a:solidFill>
              </a:rPr>
              <a:t>APA Style Referencing</a:t>
            </a:r>
            <a:endParaRPr lang="en-US" dirty="0">
              <a:solidFill>
                <a:schemeClr val="bg2"/>
              </a:solidFill>
            </a:endParaRPr>
          </a:p>
        </p:txBody>
      </p:sp>
    </p:spTree>
    <p:extLst>
      <p:ext uri="{BB962C8B-B14F-4D97-AF65-F5344CB8AC3E}">
        <p14:creationId xmlns:p14="http://schemas.microsoft.com/office/powerpoint/2010/main" val="1680267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normAutofit lnSpcReduction="10000"/>
          </a:bodyPr>
          <a:lstStyle/>
          <a:p>
            <a:pPr eaLnBrk="1" hangingPunct="1"/>
            <a:r>
              <a:rPr lang="en-GB" dirty="0" smtClean="0"/>
              <a:t>Author surname(s) and year, e.g.</a:t>
            </a:r>
          </a:p>
          <a:p>
            <a:pPr eaLnBrk="1" hangingPunct="1"/>
            <a:endParaRPr lang="en-GB" sz="500" dirty="0" smtClean="0"/>
          </a:p>
          <a:p>
            <a:pPr lvl="1" eaLnBrk="1" hangingPunct="1"/>
            <a:r>
              <a:rPr lang="en-GB" dirty="0" smtClean="0"/>
              <a:t>Smug and Arrogant (2005) found that psychology students were more intelligent than all other students.</a:t>
            </a:r>
          </a:p>
          <a:p>
            <a:pPr lvl="1" eaLnBrk="1" hangingPunct="1"/>
            <a:endParaRPr lang="en-GB" sz="500" dirty="0" smtClean="0"/>
          </a:p>
          <a:p>
            <a:pPr lvl="1" eaLnBrk="1" hangingPunct="1"/>
            <a:r>
              <a:rPr lang="en-GB" dirty="0" smtClean="0"/>
              <a:t>The older a lion is, the more likely it is to be grumpy (Scream &amp; Run-Away, 2007).</a:t>
            </a:r>
          </a:p>
          <a:p>
            <a:pPr lvl="1" eaLnBrk="1" hangingPunct="1"/>
            <a:endParaRPr lang="en-GB" sz="500" dirty="0" smtClean="0"/>
          </a:p>
          <a:p>
            <a:pPr eaLnBrk="1" hangingPunct="1"/>
            <a:r>
              <a:rPr lang="en-GB" dirty="0" smtClean="0"/>
              <a:t>If you have two articles by the same author(s) in the same year, distinguish like this:</a:t>
            </a:r>
          </a:p>
          <a:p>
            <a:pPr eaLnBrk="1" hangingPunct="1"/>
            <a:endParaRPr lang="en-GB" sz="500" dirty="0" smtClean="0"/>
          </a:p>
          <a:p>
            <a:pPr lvl="1" eaLnBrk="1" hangingPunct="1"/>
            <a:r>
              <a:rPr lang="en-GB" dirty="0" smtClean="0"/>
              <a:t>Tinfoil (2007a) found that trees have psychic powers, but his later (2007b) experiments showed a null result on the same tests.</a:t>
            </a:r>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APA Style: In Text</a:t>
            </a:r>
            <a:endParaRPr lang="en-US" dirty="0"/>
          </a:p>
        </p:txBody>
      </p:sp>
    </p:spTree>
    <p:extLst>
      <p:ext uri="{BB962C8B-B14F-4D97-AF65-F5344CB8AC3E}">
        <p14:creationId xmlns:p14="http://schemas.microsoft.com/office/powerpoint/2010/main" val="3592617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448056" indent="-384048" eaLnBrk="1" fontAlgn="auto" hangingPunct="1">
              <a:spcAft>
                <a:spcPts val="0"/>
              </a:spcAft>
              <a:buFont typeface="Wingdings 2"/>
              <a:buChar char=""/>
              <a:defRPr/>
            </a:pPr>
            <a:r>
              <a:rPr lang="en-GB" sz="2900" dirty="0" smtClean="0"/>
              <a:t>You do not need to cite in every sentence</a:t>
            </a:r>
          </a:p>
          <a:p>
            <a:pPr marL="448056" indent="-384048" eaLnBrk="1" fontAlgn="auto" hangingPunct="1">
              <a:spcAft>
                <a:spcPts val="0"/>
              </a:spcAft>
              <a:buFont typeface="Wingdings 2"/>
              <a:buChar char=""/>
              <a:defRPr/>
            </a:pPr>
            <a:endParaRPr lang="en-GB" sz="500" dirty="0" smtClean="0"/>
          </a:p>
          <a:p>
            <a:pPr marL="448056" indent="-384048" eaLnBrk="1" fontAlgn="auto" hangingPunct="1">
              <a:spcAft>
                <a:spcPts val="0"/>
              </a:spcAft>
              <a:buFont typeface="Wingdings 2"/>
              <a:buChar char=""/>
              <a:defRPr/>
            </a:pPr>
            <a:r>
              <a:rPr lang="en-GB" sz="2900" dirty="0" smtClean="0"/>
              <a:t>If you cite a paper more than once in the same paragraph, you need only give the year the first time</a:t>
            </a:r>
          </a:p>
          <a:p>
            <a:pPr marL="448056" indent="-384048" eaLnBrk="1" fontAlgn="auto" hangingPunct="1">
              <a:spcAft>
                <a:spcPts val="0"/>
              </a:spcAft>
              <a:buFont typeface="Wingdings 2"/>
              <a:buChar char=""/>
              <a:defRPr/>
            </a:pPr>
            <a:endParaRPr lang="en-GB" sz="500" dirty="0" smtClean="0"/>
          </a:p>
          <a:p>
            <a:pPr marL="448056" indent="-384048" eaLnBrk="1" fontAlgn="auto" hangingPunct="1">
              <a:spcAft>
                <a:spcPts val="0"/>
              </a:spcAft>
              <a:buFont typeface="Wingdings 2"/>
              <a:buChar char=""/>
              <a:defRPr/>
            </a:pPr>
            <a:r>
              <a:rPr lang="en-GB" sz="2900" dirty="0" smtClean="0"/>
              <a:t>The 3+ and 6+ rules</a:t>
            </a:r>
          </a:p>
          <a:p>
            <a:pPr marL="822960" lvl="1" eaLnBrk="1" fontAlgn="auto" hangingPunct="1">
              <a:spcAft>
                <a:spcPts val="0"/>
              </a:spcAft>
              <a:buFont typeface="Verdana"/>
              <a:buChar char="›"/>
              <a:defRPr/>
            </a:pPr>
            <a:r>
              <a:rPr lang="en-GB" sz="2500" dirty="0" smtClean="0"/>
              <a:t>First citation:</a:t>
            </a:r>
          </a:p>
          <a:p>
            <a:pPr marL="1106424" lvl="2" eaLnBrk="1" fontAlgn="auto" hangingPunct="1">
              <a:spcAft>
                <a:spcPts val="0"/>
              </a:spcAft>
              <a:buFont typeface="Wingdings 2"/>
              <a:buChar char=""/>
              <a:defRPr/>
            </a:pPr>
            <a:r>
              <a:rPr lang="en-GB" dirty="0" smtClean="0"/>
              <a:t>Give all author names</a:t>
            </a:r>
          </a:p>
          <a:p>
            <a:pPr marL="1106424" lvl="2" eaLnBrk="1" fontAlgn="auto" hangingPunct="1">
              <a:spcAft>
                <a:spcPts val="0"/>
              </a:spcAft>
              <a:buFont typeface="Wingdings 2"/>
              <a:buChar char=""/>
              <a:defRPr/>
            </a:pPr>
            <a:r>
              <a:rPr lang="en-GB" dirty="0" smtClean="0"/>
              <a:t>Unless there are 6+, in which case use ‘et al.’ (e.g. Smith et al., 2007)</a:t>
            </a:r>
          </a:p>
          <a:p>
            <a:pPr marL="822960" lvl="1" eaLnBrk="1" fontAlgn="auto" hangingPunct="1">
              <a:spcAft>
                <a:spcPts val="0"/>
              </a:spcAft>
              <a:buFont typeface="Verdana"/>
              <a:buChar char="›"/>
              <a:defRPr/>
            </a:pPr>
            <a:r>
              <a:rPr lang="en-GB" sz="2500" dirty="0" smtClean="0"/>
              <a:t>Subsequent citations:</a:t>
            </a:r>
          </a:p>
          <a:p>
            <a:pPr marL="1106424" lvl="2" eaLnBrk="1" fontAlgn="auto" hangingPunct="1">
              <a:spcAft>
                <a:spcPts val="0"/>
              </a:spcAft>
              <a:buFont typeface="Wingdings 2"/>
              <a:buChar char=""/>
              <a:defRPr/>
            </a:pPr>
            <a:r>
              <a:rPr lang="en-GB" dirty="0" smtClean="0"/>
              <a:t>For 1 and 2 authors, give all author names</a:t>
            </a:r>
          </a:p>
          <a:p>
            <a:pPr marL="1106424" lvl="2" eaLnBrk="1" fontAlgn="auto" hangingPunct="1">
              <a:spcAft>
                <a:spcPts val="0"/>
              </a:spcAft>
              <a:buFont typeface="Wingdings 2"/>
              <a:buChar char=""/>
              <a:defRPr/>
            </a:pPr>
            <a:r>
              <a:rPr lang="en-GB" dirty="0" smtClean="0"/>
              <a:t>For 3+ authors: use ‘et al.’</a:t>
            </a:r>
            <a:endParaRPr lang="en-US" dirty="0"/>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APA Style: In Text</a:t>
            </a:r>
            <a:endParaRPr lang="en-US" dirty="0"/>
          </a:p>
        </p:txBody>
      </p:sp>
    </p:spTree>
    <p:extLst>
      <p:ext uri="{BB962C8B-B14F-4D97-AF65-F5344CB8AC3E}">
        <p14:creationId xmlns:p14="http://schemas.microsoft.com/office/powerpoint/2010/main" val="2223824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lstStyle/>
          <a:p>
            <a:endParaRPr lang="en-GB" dirty="0" smtClean="0"/>
          </a:p>
          <a:p>
            <a:endParaRPr lang="en-GB" dirty="0" smtClean="0"/>
          </a:p>
          <a:p>
            <a:pPr>
              <a:buFont typeface="Wingdings 2" pitchFamily="18" charset="2"/>
              <a:buNone/>
            </a:pPr>
            <a:r>
              <a:rPr lang="en-US" sz="2400" dirty="0" smtClean="0"/>
              <a:t>Simons, D. J. &amp; </a:t>
            </a:r>
            <a:r>
              <a:rPr lang="en-US" sz="2400" dirty="0" err="1" smtClean="0"/>
              <a:t>Chabris</a:t>
            </a:r>
            <a:r>
              <a:rPr lang="en-US" sz="2400" dirty="0" smtClean="0"/>
              <a:t>, C. F. (1999). Gorillas in our midst: Sustained </a:t>
            </a:r>
            <a:r>
              <a:rPr lang="en-US" sz="2400" dirty="0" err="1" smtClean="0"/>
              <a:t>inattentional</a:t>
            </a:r>
            <a:r>
              <a:rPr lang="en-US" sz="2400" dirty="0" smtClean="0"/>
              <a:t> blindness for dynamic events. </a:t>
            </a:r>
            <a:r>
              <a:rPr lang="en-US" sz="2400" i="1" dirty="0" smtClean="0"/>
              <a:t>Perception</a:t>
            </a:r>
            <a:r>
              <a:rPr lang="en-US" sz="2400" dirty="0" smtClean="0"/>
              <a:t>, </a:t>
            </a:r>
            <a:r>
              <a:rPr lang="en-US" sz="2400" i="1" dirty="0" smtClean="0"/>
              <a:t>28</a:t>
            </a:r>
            <a:r>
              <a:rPr lang="en-US" sz="2400" dirty="0" smtClean="0"/>
              <a:t>(4), 1059-1074.</a:t>
            </a:r>
          </a:p>
        </p:txBody>
      </p:sp>
      <p:sp>
        <p:nvSpPr>
          <p:cNvPr id="2" name="Title 1"/>
          <p:cNvSpPr>
            <a:spLocks noGrp="1"/>
          </p:cNvSpPr>
          <p:nvPr>
            <p:ph type="title"/>
          </p:nvPr>
        </p:nvSpPr>
        <p:spPr/>
        <p:txBody>
          <a:bodyPr/>
          <a:lstStyle/>
          <a:p>
            <a:pPr>
              <a:defRPr/>
            </a:pPr>
            <a:r>
              <a:rPr lang="en-GB" dirty="0" smtClean="0"/>
              <a:t>APA Style: Reference Section</a:t>
            </a:r>
            <a:endParaRPr lang="en-US" dirty="0"/>
          </a:p>
        </p:txBody>
      </p:sp>
      <p:grpSp>
        <p:nvGrpSpPr>
          <p:cNvPr id="3" name="Group 11"/>
          <p:cNvGrpSpPr>
            <a:grpSpLocks/>
          </p:cNvGrpSpPr>
          <p:nvPr/>
        </p:nvGrpSpPr>
        <p:grpSpPr bwMode="auto">
          <a:xfrm>
            <a:off x="611560" y="1268758"/>
            <a:ext cx="3714750" cy="1449289"/>
            <a:chOff x="571472" y="1928802"/>
            <a:chExt cx="3714776" cy="1449300"/>
          </a:xfrm>
        </p:grpSpPr>
        <p:sp>
          <p:nvSpPr>
            <p:cNvPr id="4" name="Rectangle 3"/>
            <p:cNvSpPr/>
            <p:nvPr/>
          </p:nvSpPr>
          <p:spPr>
            <a:xfrm>
              <a:off x="571472" y="3008931"/>
              <a:ext cx="1214447" cy="369171"/>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Arrow Connector 5"/>
            <p:cNvCxnSpPr>
              <a:stCxn id="4" idx="0"/>
            </p:cNvCxnSpPr>
            <p:nvPr/>
          </p:nvCxnSpPr>
          <p:spPr>
            <a:xfrm rot="5400000" flipH="1" flipV="1">
              <a:off x="1267994" y="2205256"/>
              <a:ext cx="714378" cy="892975"/>
            </a:xfrm>
            <a:prstGeom prst="straightConnector1">
              <a:avLst/>
            </a:prstGeom>
            <a:ln w="28575">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57356" y="1928802"/>
              <a:ext cx="2428892" cy="461665"/>
            </a:xfrm>
            <a:prstGeom prst="rect">
              <a:avLst/>
            </a:prstGeom>
            <a:noFill/>
          </p:spPr>
          <p:txBody>
            <a:bodyPr>
              <a:spAutoFit/>
            </a:bodyPr>
            <a:lstStyle/>
            <a:p>
              <a:pPr>
                <a:defRPr/>
              </a:pPr>
              <a:r>
                <a:rPr lang="en-GB" sz="2400" dirty="0">
                  <a:ln>
                    <a:solidFill>
                      <a:schemeClr val="accent2">
                        <a:lumMod val="20000"/>
                        <a:lumOff val="80000"/>
                      </a:schemeClr>
                    </a:solidFill>
                  </a:ln>
                </a:rPr>
                <a:t>Author surname</a:t>
              </a:r>
              <a:endParaRPr lang="en-US" sz="2400" dirty="0">
                <a:ln>
                  <a:solidFill>
                    <a:schemeClr val="accent2">
                      <a:lumMod val="20000"/>
                      <a:lumOff val="80000"/>
                    </a:schemeClr>
                  </a:solidFill>
                </a:ln>
              </a:endParaRPr>
            </a:p>
          </p:txBody>
        </p:sp>
      </p:grpSp>
      <p:grpSp>
        <p:nvGrpSpPr>
          <p:cNvPr id="5" name="Group 21"/>
          <p:cNvGrpSpPr>
            <a:grpSpLocks/>
          </p:cNvGrpSpPr>
          <p:nvPr/>
        </p:nvGrpSpPr>
        <p:grpSpPr bwMode="auto">
          <a:xfrm>
            <a:off x="1907704" y="1556792"/>
            <a:ext cx="3429000" cy="1214438"/>
            <a:chOff x="1785918" y="2285992"/>
            <a:chExt cx="3429024" cy="1214446"/>
          </a:xfrm>
        </p:grpSpPr>
        <p:sp>
          <p:nvSpPr>
            <p:cNvPr id="18" name="Rectangle 17"/>
            <p:cNvSpPr/>
            <p:nvPr/>
          </p:nvSpPr>
          <p:spPr>
            <a:xfrm>
              <a:off x="1785918" y="3071810"/>
              <a:ext cx="642941" cy="428628"/>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9" name="Straight Arrow Connector 18"/>
            <p:cNvCxnSpPr>
              <a:stCxn id="18" idx="0"/>
            </p:cNvCxnSpPr>
            <p:nvPr/>
          </p:nvCxnSpPr>
          <p:spPr>
            <a:xfrm rot="5400000" flipH="1" flipV="1">
              <a:off x="2196290" y="2624925"/>
              <a:ext cx="357190" cy="536579"/>
            </a:xfrm>
            <a:prstGeom prst="straightConnector1">
              <a:avLst/>
            </a:prstGeom>
            <a:ln w="28575">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714612" y="2285992"/>
              <a:ext cx="2500330" cy="461665"/>
            </a:xfrm>
            <a:prstGeom prst="rect">
              <a:avLst/>
            </a:prstGeom>
            <a:noFill/>
          </p:spPr>
          <p:txBody>
            <a:bodyPr>
              <a:spAutoFit/>
            </a:bodyPr>
            <a:lstStyle/>
            <a:p>
              <a:pPr>
                <a:defRPr/>
              </a:pPr>
              <a:r>
                <a:rPr lang="en-GB" sz="2400" dirty="0">
                  <a:ln>
                    <a:solidFill>
                      <a:schemeClr val="accent2">
                        <a:lumMod val="20000"/>
                        <a:lumOff val="80000"/>
                      </a:schemeClr>
                    </a:solidFill>
                  </a:ln>
                </a:rPr>
                <a:t>Author initials</a:t>
              </a:r>
              <a:endParaRPr lang="en-US" sz="2400" dirty="0">
                <a:ln>
                  <a:solidFill>
                    <a:schemeClr val="accent2">
                      <a:lumMod val="20000"/>
                      <a:lumOff val="80000"/>
                    </a:schemeClr>
                  </a:solidFill>
                </a:ln>
              </a:endParaRPr>
            </a:p>
          </p:txBody>
        </p:sp>
      </p:grpSp>
      <p:sp>
        <p:nvSpPr>
          <p:cNvPr id="24" name="Rectangle 23"/>
          <p:cNvSpPr/>
          <p:nvPr/>
        </p:nvSpPr>
        <p:spPr>
          <a:xfrm>
            <a:off x="4932040" y="2348880"/>
            <a:ext cx="1080120" cy="428625"/>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5" name="Straight Arrow Connector 24"/>
          <p:cNvCxnSpPr>
            <a:stCxn id="24" idx="0"/>
          </p:cNvCxnSpPr>
          <p:nvPr/>
        </p:nvCxnSpPr>
        <p:spPr>
          <a:xfrm rot="5400000" flipH="1" flipV="1">
            <a:off x="5594977" y="1511629"/>
            <a:ext cx="714374" cy="960128"/>
          </a:xfrm>
          <a:prstGeom prst="straightConnector1">
            <a:avLst/>
          </a:prstGeom>
          <a:ln w="28575">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228184" y="1196752"/>
            <a:ext cx="2714644" cy="461665"/>
          </a:xfrm>
          <a:prstGeom prst="rect">
            <a:avLst/>
          </a:prstGeom>
          <a:noFill/>
        </p:spPr>
        <p:txBody>
          <a:bodyPr>
            <a:spAutoFit/>
          </a:bodyPr>
          <a:lstStyle/>
          <a:p>
            <a:pPr>
              <a:defRPr/>
            </a:pPr>
            <a:r>
              <a:rPr lang="en-GB" sz="2400" dirty="0">
                <a:ln>
                  <a:solidFill>
                    <a:schemeClr val="accent2">
                      <a:lumMod val="20000"/>
                      <a:lumOff val="80000"/>
                    </a:schemeClr>
                  </a:solidFill>
                </a:ln>
              </a:rPr>
              <a:t>Year of publication</a:t>
            </a:r>
            <a:endParaRPr lang="en-US" sz="2400" dirty="0">
              <a:ln>
                <a:solidFill>
                  <a:schemeClr val="accent2">
                    <a:lumMod val="20000"/>
                    <a:lumOff val="80000"/>
                  </a:schemeClr>
                </a:solidFill>
              </a:ln>
            </a:endParaRPr>
          </a:p>
        </p:txBody>
      </p:sp>
      <p:sp>
        <p:nvSpPr>
          <p:cNvPr id="28" name="Freeform 27"/>
          <p:cNvSpPr/>
          <p:nvPr/>
        </p:nvSpPr>
        <p:spPr>
          <a:xfrm>
            <a:off x="683568" y="2420888"/>
            <a:ext cx="7632848" cy="1152128"/>
          </a:xfrm>
          <a:custGeom>
            <a:avLst/>
            <a:gdLst>
              <a:gd name="connsiteX0" fmla="*/ 5496449 w 7777424"/>
              <a:gd name="connsiteY0" fmla="*/ 0 h 1507253"/>
              <a:gd name="connsiteX1" fmla="*/ 7777424 w 7777424"/>
              <a:gd name="connsiteY1" fmla="*/ 0 h 1507253"/>
              <a:gd name="connsiteX2" fmla="*/ 7747279 w 7777424"/>
              <a:gd name="connsiteY2" fmla="*/ 934497 h 1507253"/>
              <a:gd name="connsiteX3" fmla="*/ 2602523 w 7777424"/>
              <a:gd name="connsiteY3" fmla="*/ 934497 h 1507253"/>
              <a:gd name="connsiteX4" fmla="*/ 2602523 w 7777424"/>
              <a:gd name="connsiteY4" fmla="*/ 1507253 h 1507253"/>
              <a:gd name="connsiteX5" fmla="*/ 0 w 7777424"/>
              <a:gd name="connsiteY5" fmla="*/ 1507253 h 1507253"/>
              <a:gd name="connsiteX6" fmla="*/ 30145 w 7777424"/>
              <a:gd name="connsiteY6" fmla="*/ 542611 h 1507253"/>
              <a:gd name="connsiteX7" fmla="*/ 5486400 w 7777424"/>
              <a:gd name="connsiteY7" fmla="*/ 532563 h 1507253"/>
              <a:gd name="connsiteX8" fmla="*/ 5496449 w 7777424"/>
              <a:gd name="connsiteY8" fmla="*/ 0 h 1507253"/>
              <a:gd name="connsiteX0" fmla="*/ 5466304 w 7747279"/>
              <a:gd name="connsiteY0" fmla="*/ 0 h 1507253"/>
              <a:gd name="connsiteX1" fmla="*/ 7747279 w 7747279"/>
              <a:gd name="connsiteY1" fmla="*/ 0 h 1507253"/>
              <a:gd name="connsiteX2" fmla="*/ 7717134 w 7747279"/>
              <a:gd name="connsiteY2" fmla="*/ 934497 h 1507253"/>
              <a:gd name="connsiteX3" fmla="*/ 2572378 w 7747279"/>
              <a:gd name="connsiteY3" fmla="*/ 934497 h 1507253"/>
              <a:gd name="connsiteX4" fmla="*/ 2572378 w 7747279"/>
              <a:gd name="connsiteY4" fmla="*/ 1507253 h 1507253"/>
              <a:gd name="connsiteX5" fmla="*/ 245162 w 7747279"/>
              <a:gd name="connsiteY5" fmla="*/ 1269266 h 1507253"/>
              <a:gd name="connsiteX6" fmla="*/ 0 w 7747279"/>
              <a:gd name="connsiteY6" fmla="*/ 542611 h 1507253"/>
              <a:gd name="connsiteX7" fmla="*/ 5456255 w 7747279"/>
              <a:gd name="connsiteY7" fmla="*/ 532563 h 1507253"/>
              <a:gd name="connsiteX8" fmla="*/ 5466304 w 7747279"/>
              <a:gd name="connsiteY8" fmla="*/ 0 h 1507253"/>
              <a:gd name="connsiteX0" fmla="*/ 5221142 w 7502117"/>
              <a:gd name="connsiteY0" fmla="*/ 0 h 1507253"/>
              <a:gd name="connsiteX1" fmla="*/ 7502117 w 7502117"/>
              <a:gd name="connsiteY1" fmla="*/ 0 h 1507253"/>
              <a:gd name="connsiteX2" fmla="*/ 7471972 w 7502117"/>
              <a:gd name="connsiteY2" fmla="*/ 934497 h 1507253"/>
              <a:gd name="connsiteX3" fmla="*/ 2327216 w 7502117"/>
              <a:gd name="connsiteY3" fmla="*/ 934497 h 1507253"/>
              <a:gd name="connsiteX4" fmla="*/ 2327216 w 7502117"/>
              <a:gd name="connsiteY4" fmla="*/ 1507253 h 1507253"/>
              <a:gd name="connsiteX5" fmla="*/ 0 w 7502117"/>
              <a:gd name="connsiteY5" fmla="*/ 1269266 h 1507253"/>
              <a:gd name="connsiteX6" fmla="*/ 0 w 7502117"/>
              <a:gd name="connsiteY6" fmla="*/ 475975 h 1507253"/>
              <a:gd name="connsiteX7" fmla="*/ 5211093 w 7502117"/>
              <a:gd name="connsiteY7" fmla="*/ 532563 h 1507253"/>
              <a:gd name="connsiteX8" fmla="*/ 5221142 w 7502117"/>
              <a:gd name="connsiteY8" fmla="*/ 0 h 1507253"/>
              <a:gd name="connsiteX0" fmla="*/ 5221142 w 7502117"/>
              <a:gd name="connsiteY0" fmla="*/ 0 h 1348595"/>
              <a:gd name="connsiteX1" fmla="*/ 7502117 w 7502117"/>
              <a:gd name="connsiteY1" fmla="*/ 0 h 1348595"/>
              <a:gd name="connsiteX2" fmla="*/ 7471972 w 7502117"/>
              <a:gd name="connsiteY2" fmla="*/ 934497 h 1348595"/>
              <a:gd name="connsiteX3" fmla="*/ 2327216 w 7502117"/>
              <a:gd name="connsiteY3" fmla="*/ 934497 h 1348595"/>
              <a:gd name="connsiteX4" fmla="*/ 2477763 w 7502117"/>
              <a:gd name="connsiteY4" fmla="*/ 1348595 h 1348595"/>
              <a:gd name="connsiteX5" fmla="*/ 0 w 7502117"/>
              <a:gd name="connsiteY5" fmla="*/ 1269266 h 1348595"/>
              <a:gd name="connsiteX6" fmla="*/ 0 w 7502117"/>
              <a:gd name="connsiteY6" fmla="*/ 475975 h 1348595"/>
              <a:gd name="connsiteX7" fmla="*/ 5211093 w 7502117"/>
              <a:gd name="connsiteY7" fmla="*/ 532563 h 1348595"/>
              <a:gd name="connsiteX8" fmla="*/ 5221142 w 7502117"/>
              <a:gd name="connsiteY8" fmla="*/ 0 h 1348595"/>
              <a:gd name="connsiteX0" fmla="*/ 5221142 w 7502117"/>
              <a:gd name="connsiteY0" fmla="*/ 0 h 1348595"/>
              <a:gd name="connsiteX1" fmla="*/ 7502117 w 7502117"/>
              <a:gd name="connsiteY1" fmla="*/ 0 h 1348595"/>
              <a:gd name="connsiteX2" fmla="*/ 7471972 w 7502117"/>
              <a:gd name="connsiteY2" fmla="*/ 934497 h 1348595"/>
              <a:gd name="connsiteX3" fmla="*/ 2477763 w 7502117"/>
              <a:gd name="connsiteY3" fmla="*/ 951949 h 1348595"/>
              <a:gd name="connsiteX4" fmla="*/ 2477763 w 7502117"/>
              <a:gd name="connsiteY4" fmla="*/ 1348595 h 1348595"/>
              <a:gd name="connsiteX5" fmla="*/ 0 w 7502117"/>
              <a:gd name="connsiteY5" fmla="*/ 1269266 h 1348595"/>
              <a:gd name="connsiteX6" fmla="*/ 0 w 7502117"/>
              <a:gd name="connsiteY6" fmla="*/ 475975 h 1348595"/>
              <a:gd name="connsiteX7" fmla="*/ 5211093 w 7502117"/>
              <a:gd name="connsiteY7" fmla="*/ 532563 h 1348595"/>
              <a:gd name="connsiteX8" fmla="*/ 5221142 w 7502117"/>
              <a:gd name="connsiteY8" fmla="*/ 0 h 1348595"/>
              <a:gd name="connsiteX0" fmla="*/ 5221142 w 7502117"/>
              <a:gd name="connsiteY0" fmla="*/ 0 h 1348595"/>
              <a:gd name="connsiteX1" fmla="*/ 7502117 w 7502117"/>
              <a:gd name="connsiteY1" fmla="*/ 0 h 1348595"/>
              <a:gd name="connsiteX2" fmla="*/ 7471972 w 7502117"/>
              <a:gd name="connsiteY2" fmla="*/ 934497 h 1348595"/>
              <a:gd name="connsiteX3" fmla="*/ 2477763 w 7502117"/>
              <a:gd name="connsiteY3" fmla="*/ 793291 h 1348595"/>
              <a:gd name="connsiteX4" fmla="*/ 2477763 w 7502117"/>
              <a:gd name="connsiteY4" fmla="*/ 1348595 h 1348595"/>
              <a:gd name="connsiteX5" fmla="*/ 0 w 7502117"/>
              <a:gd name="connsiteY5" fmla="*/ 1269266 h 1348595"/>
              <a:gd name="connsiteX6" fmla="*/ 0 w 7502117"/>
              <a:gd name="connsiteY6" fmla="*/ 475975 h 1348595"/>
              <a:gd name="connsiteX7" fmla="*/ 5211093 w 7502117"/>
              <a:gd name="connsiteY7" fmla="*/ 532563 h 1348595"/>
              <a:gd name="connsiteX8" fmla="*/ 5221142 w 7502117"/>
              <a:gd name="connsiteY8" fmla="*/ 0 h 1348595"/>
              <a:gd name="connsiteX0" fmla="*/ 5221142 w 7502117"/>
              <a:gd name="connsiteY0" fmla="*/ 0 h 1348595"/>
              <a:gd name="connsiteX1" fmla="*/ 7502117 w 7502117"/>
              <a:gd name="connsiteY1" fmla="*/ 0 h 1348595"/>
              <a:gd name="connsiteX2" fmla="*/ 7502117 w 7502117"/>
              <a:gd name="connsiteY2" fmla="*/ 793291 h 1348595"/>
              <a:gd name="connsiteX3" fmla="*/ 2477763 w 7502117"/>
              <a:gd name="connsiteY3" fmla="*/ 793291 h 1348595"/>
              <a:gd name="connsiteX4" fmla="*/ 2477763 w 7502117"/>
              <a:gd name="connsiteY4" fmla="*/ 1348595 h 1348595"/>
              <a:gd name="connsiteX5" fmla="*/ 0 w 7502117"/>
              <a:gd name="connsiteY5" fmla="*/ 1269266 h 1348595"/>
              <a:gd name="connsiteX6" fmla="*/ 0 w 7502117"/>
              <a:gd name="connsiteY6" fmla="*/ 475975 h 1348595"/>
              <a:gd name="connsiteX7" fmla="*/ 5211093 w 7502117"/>
              <a:gd name="connsiteY7" fmla="*/ 532563 h 1348595"/>
              <a:gd name="connsiteX8" fmla="*/ 5221142 w 7502117"/>
              <a:gd name="connsiteY8" fmla="*/ 0 h 1348595"/>
              <a:gd name="connsiteX0" fmla="*/ 5221142 w 7502117"/>
              <a:gd name="connsiteY0" fmla="*/ 0 h 1348595"/>
              <a:gd name="connsiteX1" fmla="*/ 7502117 w 7502117"/>
              <a:gd name="connsiteY1" fmla="*/ 0 h 1348595"/>
              <a:gd name="connsiteX2" fmla="*/ 7502117 w 7502117"/>
              <a:gd name="connsiteY2" fmla="*/ 793291 h 1348595"/>
              <a:gd name="connsiteX3" fmla="*/ 2477763 w 7502117"/>
              <a:gd name="connsiteY3" fmla="*/ 793291 h 1348595"/>
              <a:gd name="connsiteX4" fmla="*/ 2477763 w 7502117"/>
              <a:gd name="connsiteY4" fmla="*/ 1348595 h 1348595"/>
              <a:gd name="connsiteX5" fmla="*/ 0 w 7502117"/>
              <a:gd name="connsiteY5" fmla="*/ 1269266 h 1348595"/>
              <a:gd name="connsiteX6" fmla="*/ 0 w 7502117"/>
              <a:gd name="connsiteY6" fmla="*/ 475975 h 1348595"/>
              <a:gd name="connsiteX7" fmla="*/ 5230834 w 7502117"/>
              <a:gd name="connsiteY7" fmla="*/ 396646 h 1348595"/>
              <a:gd name="connsiteX8" fmla="*/ 5221142 w 7502117"/>
              <a:gd name="connsiteY8" fmla="*/ 0 h 1348595"/>
              <a:gd name="connsiteX0" fmla="*/ 5221142 w 7502117"/>
              <a:gd name="connsiteY0" fmla="*/ 0 h 1348595"/>
              <a:gd name="connsiteX1" fmla="*/ 7502117 w 7502117"/>
              <a:gd name="connsiteY1" fmla="*/ 0 h 1348595"/>
              <a:gd name="connsiteX2" fmla="*/ 7502117 w 7502117"/>
              <a:gd name="connsiteY2" fmla="*/ 793291 h 1348595"/>
              <a:gd name="connsiteX3" fmla="*/ 2477763 w 7502117"/>
              <a:gd name="connsiteY3" fmla="*/ 793291 h 1348595"/>
              <a:gd name="connsiteX4" fmla="*/ 2477763 w 7502117"/>
              <a:gd name="connsiteY4" fmla="*/ 1348595 h 1348595"/>
              <a:gd name="connsiteX5" fmla="*/ 0 w 7502117"/>
              <a:gd name="connsiteY5" fmla="*/ 1269266 h 1348595"/>
              <a:gd name="connsiteX6" fmla="*/ 0 w 7502117"/>
              <a:gd name="connsiteY6" fmla="*/ 396646 h 1348595"/>
              <a:gd name="connsiteX7" fmla="*/ 5230834 w 7502117"/>
              <a:gd name="connsiteY7" fmla="*/ 396646 h 1348595"/>
              <a:gd name="connsiteX8" fmla="*/ 5221142 w 7502117"/>
              <a:gd name="connsiteY8" fmla="*/ 0 h 1348595"/>
              <a:gd name="connsiteX0" fmla="*/ 5221142 w 7502117"/>
              <a:gd name="connsiteY0" fmla="*/ 0 h 1348595"/>
              <a:gd name="connsiteX1" fmla="*/ 7295637 w 7502117"/>
              <a:gd name="connsiteY1" fmla="*/ 0 h 1348595"/>
              <a:gd name="connsiteX2" fmla="*/ 7502117 w 7502117"/>
              <a:gd name="connsiteY2" fmla="*/ 793291 h 1348595"/>
              <a:gd name="connsiteX3" fmla="*/ 2477763 w 7502117"/>
              <a:gd name="connsiteY3" fmla="*/ 793291 h 1348595"/>
              <a:gd name="connsiteX4" fmla="*/ 2477763 w 7502117"/>
              <a:gd name="connsiteY4" fmla="*/ 1348595 h 1348595"/>
              <a:gd name="connsiteX5" fmla="*/ 0 w 7502117"/>
              <a:gd name="connsiteY5" fmla="*/ 1269266 h 1348595"/>
              <a:gd name="connsiteX6" fmla="*/ 0 w 7502117"/>
              <a:gd name="connsiteY6" fmla="*/ 396646 h 1348595"/>
              <a:gd name="connsiteX7" fmla="*/ 5230834 w 7502117"/>
              <a:gd name="connsiteY7" fmla="*/ 396646 h 1348595"/>
              <a:gd name="connsiteX8" fmla="*/ 5221142 w 7502117"/>
              <a:gd name="connsiteY8" fmla="*/ 0 h 1348595"/>
              <a:gd name="connsiteX0" fmla="*/ 5221142 w 7295637"/>
              <a:gd name="connsiteY0" fmla="*/ 0 h 1348595"/>
              <a:gd name="connsiteX1" fmla="*/ 7295637 w 7295637"/>
              <a:gd name="connsiteY1" fmla="*/ 0 h 1348595"/>
              <a:gd name="connsiteX2" fmla="*/ 7295637 w 7295637"/>
              <a:gd name="connsiteY2" fmla="*/ 793291 h 1348595"/>
              <a:gd name="connsiteX3" fmla="*/ 2477763 w 7295637"/>
              <a:gd name="connsiteY3" fmla="*/ 793291 h 1348595"/>
              <a:gd name="connsiteX4" fmla="*/ 2477763 w 7295637"/>
              <a:gd name="connsiteY4" fmla="*/ 1348595 h 1348595"/>
              <a:gd name="connsiteX5" fmla="*/ 0 w 7295637"/>
              <a:gd name="connsiteY5" fmla="*/ 1269266 h 1348595"/>
              <a:gd name="connsiteX6" fmla="*/ 0 w 7295637"/>
              <a:gd name="connsiteY6" fmla="*/ 396646 h 1348595"/>
              <a:gd name="connsiteX7" fmla="*/ 5230834 w 7295637"/>
              <a:gd name="connsiteY7" fmla="*/ 396646 h 1348595"/>
              <a:gd name="connsiteX8" fmla="*/ 5221142 w 7295637"/>
              <a:gd name="connsiteY8" fmla="*/ 0 h 1348595"/>
              <a:gd name="connsiteX0" fmla="*/ 5221142 w 7295637"/>
              <a:gd name="connsiteY0" fmla="*/ 0 h 1269266"/>
              <a:gd name="connsiteX1" fmla="*/ 7295637 w 7295637"/>
              <a:gd name="connsiteY1" fmla="*/ 0 h 1269266"/>
              <a:gd name="connsiteX2" fmla="*/ 7295637 w 7295637"/>
              <a:gd name="connsiteY2" fmla="*/ 793291 h 1269266"/>
              <a:gd name="connsiteX3" fmla="*/ 2477763 w 7295637"/>
              <a:gd name="connsiteY3" fmla="*/ 793291 h 1269266"/>
              <a:gd name="connsiteX4" fmla="*/ 2477764 w 7295637"/>
              <a:gd name="connsiteY4" fmla="*/ 1269266 h 1269266"/>
              <a:gd name="connsiteX5" fmla="*/ 0 w 7295637"/>
              <a:gd name="connsiteY5" fmla="*/ 1269266 h 1269266"/>
              <a:gd name="connsiteX6" fmla="*/ 0 w 7295637"/>
              <a:gd name="connsiteY6" fmla="*/ 396646 h 1269266"/>
              <a:gd name="connsiteX7" fmla="*/ 5230834 w 7295637"/>
              <a:gd name="connsiteY7" fmla="*/ 396646 h 1269266"/>
              <a:gd name="connsiteX8" fmla="*/ 5221142 w 7295637"/>
              <a:gd name="connsiteY8" fmla="*/ 0 h 1269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95637" h="1269266">
                <a:moveTo>
                  <a:pt x="5221142" y="0"/>
                </a:moveTo>
                <a:lnTo>
                  <a:pt x="7295637" y="0"/>
                </a:lnTo>
                <a:lnTo>
                  <a:pt x="7295637" y="793291"/>
                </a:lnTo>
                <a:lnTo>
                  <a:pt x="2477763" y="793291"/>
                </a:lnTo>
                <a:cubicBezTo>
                  <a:pt x="2477763" y="951949"/>
                  <a:pt x="2477764" y="1110608"/>
                  <a:pt x="2477764" y="1269266"/>
                </a:cubicBezTo>
                <a:lnTo>
                  <a:pt x="0" y="1269266"/>
                </a:lnTo>
                <a:lnTo>
                  <a:pt x="0" y="396646"/>
                </a:lnTo>
                <a:lnTo>
                  <a:pt x="5230834" y="396646"/>
                </a:lnTo>
                <a:lnTo>
                  <a:pt x="5221142" y="0"/>
                </a:lnTo>
                <a:close/>
              </a:path>
            </a:pathLst>
          </a:cu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0" name="Straight Arrow Connector 29"/>
          <p:cNvCxnSpPr/>
          <p:nvPr/>
        </p:nvCxnSpPr>
        <p:spPr>
          <a:xfrm rot="16200000" flipH="1">
            <a:off x="612701" y="3787899"/>
            <a:ext cx="1000125" cy="714375"/>
          </a:xfrm>
          <a:prstGeom prst="straightConnector1">
            <a:avLst/>
          </a:prstGeom>
          <a:ln w="254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9552" y="4725144"/>
            <a:ext cx="2714644" cy="461665"/>
          </a:xfrm>
          <a:prstGeom prst="rect">
            <a:avLst/>
          </a:prstGeom>
          <a:noFill/>
        </p:spPr>
        <p:txBody>
          <a:bodyPr>
            <a:spAutoFit/>
          </a:bodyPr>
          <a:lstStyle/>
          <a:p>
            <a:pPr>
              <a:defRPr/>
            </a:pPr>
            <a:r>
              <a:rPr lang="en-GB" sz="2400" dirty="0">
                <a:ln>
                  <a:solidFill>
                    <a:schemeClr val="accent2">
                      <a:lumMod val="20000"/>
                      <a:lumOff val="80000"/>
                    </a:schemeClr>
                  </a:solidFill>
                </a:ln>
              </a:rPr>
              <a:t>Title of article</a:t>
            </a:r>
            <a:endParaRPr lang="en-US" sz="2400" dirty="0">
              <a:ln>
                <a:solidFill>
                  <a:schemeClr val="accent2">
                    <a:lumMod val="20000"/>
                    <a:lumOff val="80000"/>
                  </a:schemeClr>
                </a:solidFill>
              </a:ln>
            </a:endParaRPr>
          </a:p>
        </p:txBody>
      </p:sp>
      <p:sp>
        <p:nvSpPr>
          <p:cNvPr id="33" name="Rectangle 32"/>
          <p:cNvSpPr/>
          <p:nvPr/>
        </p:nvSpPr>
        <p:spPr>
          <a:xfrm>
            <a:off x="3347864" y="3214687"/>
            <a:ext cx="1714500" cy="358329"/>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4" name="Straight Arrow Connector 33"/>
          <p:cNvCxnSpPr>
            <a:stCxn id="33" idx="2"/>
          </p:cNvCxnSpPr>
          <p:nvPr/>
        </p:nvCxnSpPr>
        <p:spPr>
          <a:xfrm rot="5400000">
            <a:off x="3669905" y="3536727"/>
            <a:ext cx="498920" cy="571499"/>
          </a:xfrm>
          <a:prstGeom prst="straightConnector1">
            <a:avLst/>
          </a:prstGeom>
          <a:ln w="28575">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555776" y="4149080"/>
            <a:ext cx="1285884" cy="461665"/>
          </a:xfrm>
          <a:prstGeom prst="rect">
            <a:avLst/>
          </a:prstGeom>
          <a:noFill/>
        </p:spPr>
        <p:txBody>
          <a:bodyPr>
            <a:spAutoFit/>
          </a:bodyPr>
          <a:lstStyle/>
          <a:p>
            <a:pPr>
              <a:defRPr/>
            </a:pPr>
            <a:r>
              <a:rPr lang="en-GB" sz="2400" i="1" dirty="0">
                <a:ln>
                  <a:solidFill>
                    <a:schemeClr val="accent2">
                      <a:lumMod val="20000"/>
                      <a:lumOff val="80000"/>
                    </a:schemeClr>
                  </a:solidFill>
                </a:ln>
              </a:rPr>
              <a:t>Journal</a:t>
            </a:r>
            <a:endParaRPr lang="en-US" sz="2400" i="1" dirty="0">
              <a:ln>
                <a:solidFill>
                  <a:schemeClr val="accent2">
                    <a:lumMod val="20000"/>
                    <a:lumOff val="80000"/>
                  </a:schemeClr>
                </a:solidFill>
              </a:ln>
            </a:endParaRPr>
          </a:p>
        </p:txBody>
      </p:sp>
      <p:sp>
        <p:nvSpPr>
          <p:cNvPr id="38" name="Rectangle 37"/>
          <p:cNvSpPr/>
          <p:nvPr/>
        </p:nvSpPr>
        <p:spPr>
          <a:xfrm>
            <a:off x="5148064" y="3214687"/>
            <a:ext cx="864096" cy="428625"/>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9" name="Straight Arrow Connector 38"/>
          <p:cNvCxnSpPr/>
          <p:nvPr/>
        </p:nvCxnSpPr>
        <p:spPr>
          <a:xfrm rot="10800000" flipV="1">
            <a:off x="4355976" y="3717032"/>
            <a:ext cx="930275" cy="571500"/>
          </a:xfrm>
          <a:prstGeom prst="straightConnector1">
            <a:avLst/>
          </a:prstGeom>
          <a:ln w="28575">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929058" y="4365104"/>
            <a:ext cx="1285884" cy="461665"/>
          </a:xfrm>
          <a:prstGeom prst="rect">
            <a:avLst/>
          </a:prstGeom>
          <a:noFill/>
        </p:spPr>
        <p:txBody>
          <a:bodyPr>
            <a:spAutoFit/>
          </a:bodyPr>
          <a:lstStyle/>
          <a:p>
            <a:pPr>
              <a:defRPr/>
            </a:pPr>
            <a:r>
              <a:rPr lang="en-GB" sz="2400" i="1" dirty="0">
                <a:ln>
                  <a:solidFill>
                    <a:schemeClr val="accent2">
                      <a:lumMod val="20000"/>
                      <a:lumOff val="80000"/>
                    </a:schemeClr>
                  </a:solidFill>
                </a:ln>
              </a:rPr>
              <a:t>Volume</a:t>
            </a:r>
            <a:endParaRPr lang="en-US" sz="2400" i="1" dirty="0">
              <a:ln>
                <a:solidFill>
                  <a:schemeClr val="accent2">
                    <a:lumMod val="20000"/>
                    <a:lumOff val="80000"/>
                  </a:schemeClr>
                </a:solidFill>
              </a:ln>
            </a:endParaRPr>
          </a:p>
        </p:txBody>
      </p:sp>
      <p:sp>
        <p:nvSpPr>
          <p:cNvPr id="42" name="Rectangle 41"/>
          <p:cNvSpPr/>
          <p:nvPr/>
        </p:nvSpPr>
        <p:spPr>
          <a:xfrm>
            <a:off x="6156176" y="3214687"/>
            <a:ext cx="1879600" cy="428625"/>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3" name="Straight Arrow Connector 42"/>
          <p:cNvCxnSpPr>
            <a:stCxn id="42" idx="2"/>
          </p:cNvCxnSpPr>
          <p:nvPr/>
        </p:nvCxnSpPr>
        <p:spPr>
          <a:xfrm rot="16200000" flipH="1">
            <a:off x="7090420" y="3648868"/>
            <a:ext cx="571500" cy="560387"/>
          </a:xfrm>
          <a:prstGeom prst="straightConnector1">
            <a:avLst/>
          </a:prstGeom>
          <a:ln w="28575">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6516216" y="4221088"/>
            <a:ext cx="2428892" cy="461665"/>
          </a:xfrm>
          <a:prstGeom prst="rect">
            <a:avLst/>
          </a:prstGeom>
          <a:noFill/>
        </p:spPr>
        <p:txBody>
          <a:bodyPr>
            <a:spAutoFit/>
          </a:bodyPr>
          <a:lstStyle/>
          <a:p>
            <a:pPr>
              <a:defRPr/>
            </a:pPr>
            <a:r>
              <a:rPr lang="en-GB" sz="2400" dirty="0">
                <a:ln>
                  <a:solidFill>
                    <a:schemeClr val="accent2">
                      <a:lumMod val="20000"/>
                      <a:lumOff val="80000"/>
                    </a:schemeClr>
                  </a:solidFill>
                </a:ln>
              </a:rPr>
              <a:t>Page numbers</a:t>
            </a:r>
            <a:endParaRPr lang="en-US" sz="2400" dirty="0">
              <a:ln>
                <a:solidFill>
                  <a:schemeClr val="accent2">
                    <a:lumMod val="20000"/>
                    <a:lumOff val="80000"/>
                  </a:schemeClr>
                </a:solidFill>
              </a:ln>
            </a:endParaRPr>
          </a:p>
        </p:txBody>
      </p:sp>
      <p:cxnSp>
        <p:nvCxnSpPr>
          <p:cNvPr id="48" name="Straight Arrow Connector 47"/>
          <p:cNvCxnSpPr/>
          <p:nvPr/>
        </p:nvCxnSpPr>
        <p:spPr>
          <a:xfrm rot="16200000" flipV="1">
            <a:off x="5331222" y="4181946"/>
            <a:ext cx="1000125" cy="214313"/>
          </a:xfrm>
          <a:prstGeom prst="straightConnector1">
            <a:avLst/>
          </a:prstGeom>
          <a:ln w="28575">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076056" y="4797152"/>
            <a:ext cx="3500462" cy="830997"/>
          </a:xfrm>
          <a:prstGeom prst="rect">
            <a:avLst/>
          </a:prstGeom>
          <a:noFill/>
        </p:spPr>
        <p:txBody>
          <a:bodyPr>
            <a:spAutoFit/>
          </a:bodyPr>
          <a:lstStyle/>
          <a:p>
            <a:pPr>
              <a:defRPr/>
            </a:pPr>
            <a:r>
              <a:rPr lang="en-GB" sz="2400" dirty="0">
                <a:ln>
                  <a:solidFill>
                    <a:schemeClr val="accent2">
                      <a:lumMod val="20000"/>
                      <a:lumOff val="80000"/>
                    </a:schemeClr>
                  </a:solidFill>
                </a:ln>
              </a:rPr>
              <a:t>Issue number goes here (in brackets, no italics)</a:t>
            </a:r>
            <a:endParaRPr lang="en-US" sz="2400" dirty="0">
              <a:ln>
                <a:solidFill>
                  <a:schemeClr val="accent2">
                    <a:lumMod val="20000"/>
                    <a:lumOff val="80000"/>
                  </a:schemeClr>
                </a:solidFill>
              </a:ln>
            </a:endParaRPr>
          </a:p>
        </p:txBody>
      </p:sp>
    </p:spTree>
    <p:extLst>
      <p:ext uri="{BB962C8B-B14F-4D97-AF65-F5344CB8AC3E}">
        <p14:creationId xmlns:p14="http://schemas.microsoft.com/office/powerpoint/2010/main" val="399657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5"/>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24"/>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5"/>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26"/>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28"/>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30"/>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32"/>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33"/>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34"/>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35"/>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39"/>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8"/>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41"/>
                                        </p:tgtEl>
                                        <p:attrNameLst>
                                          <p:attrName>style.visibility</p:attrName>
                                        </p:attrNameLst>
                                      </p:cBhvr>
                                      <p:to>
                                        <p:strVal val="hidden"/>
                                      </p:to>
                                    </p:set>
                                  </p:childTnLst>
                                </p:cTn>
                              </p:par>
                              <p:par>
                                <p:cTn id="73" presetID="1" presetClass="entr" presetSubtype="0" fill="hold" nodeType="withEffect">
                                  <p:stCondLst>
                                    <p:cond delay="0"/>
                                  </p:stCondLst>
                                  <p:childTnLst>
                                    <p:set>
                                      <p:cBhvr>
                                        <p:cTn id="74" dur="1" fill="hold">
                                          <p:stCondLst>
                                            <p:cond delay="0"/>
                                          </p:stCondLst>
                                        </p:cTn>
                                        <p:tgtEl>
                                          <p:spTgt spid="4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nodeType="clickEffect">
                                  <p:stCondLst>
                                    <p:cond delay="0"/>
                                  </p:stCondLst>
                                  <p:childTnLst>
                                    <p:set>
                                      <p:cBhvr>
                                        <p:cTn id="80" dur="1" fill="hold">
                                          <p:stCondLst>
                                            <p:cond delay="0"/>
                                          </p:stCondLst>
                                        </p:cTn>
                                        <p:tgtEl>
                                          <p:spTgt spid="48"/>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52"/>
                                        </p:tgtEl>
                                        <p:attrNameLst>
                                          <p:attrName>style.visibility</p:attrName>
                                        </p:attrNameLst>
                                      </p:cBhvr>
                                      <p:to>
                                        <p:strVal val="hidden"/>
                                      </p:to>
                                    </p:set>
                                  </p:childTnLst>
                                </p:cTn>
                              </p:par>
                              <p:par>
                                <p:cTn id="83" presetID="1" presetClass="entr" presetSubtype="0"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4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4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42"/>
                                        </p:tgtEl>
                                        <p:attrNameLst>
                                          <p:attrName>style.visibility</p:attrName>
                                        </p:attrNameLst>
                                      </p:cBhvr>
                                      <p:to>
                                        <p:strVal val="hidden"/>
                                      </p:to>
                                    </p:set>
                                  </p:childTnLst>
                                </p:cTn>
                              </p:par>
                              <p:par>
                                <p:cTn id="93" presetID="1" presetClass="exit" presetSubtype="0" fill="hold" nodeType="withEffect">
                                  <p:stCondLst>
                                    <p:cond delay="0"/>
                                  </p:stCondLst>
                                  <p:childTnLst>
                                    <p:set>
                                      <p:cBhvr>
                                        <p:cTn id="94" dur="1" fill="hold">
                                          <p:stCondLst>
                                            <p:cond delay="0"/>
                                          </p:stCondLst>
                                        </p:cTn>
                                        <p:tgtEl>
                                          <p:spTgt spid="43"/>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33" grpId="0" animBg="1"/>
      <p:bldP spid="33" grpId="1" animBg="1"/>
      <p:bldP spid="38" grpId="0" animBg="1"/>
      <p:bldP spid="38" grpId="1" animBg="1"/>
      <p:bldP spid="42" grpId="0" animBg="1"/>
      <p:bldP spid="42"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0" eaLnBrk="1" fontAlgn="auto" hangingPunct="1">
              <a:spcAft>
                <a:spcPts val="0"/>
              </a:spcAft>
              <a:defRPr/>
            </a:pPr>
            <a:r>
              <a:rPr lang="en-GB" dirty="0" smtClean="0">
                <a:solidFill>
                  <a:schemeClr val="bg2"/>
                </a:solidFill>
              </a:rPr>
              <a:t>General tips on writing</a:t>
            </a:r>
            <a:endParaRPr lang="en-US" dirty="0">
              <a:solidFill>
                <a:schemeClr val="bg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eaLnBrk="1" hangingPunct="1">
              <a:lnSpc>
                <a:spcPct val="80000"/>
              </a:lnSpc>
            </a:pPr>
            <a:r>
              <a:rPr lang="en-GB" sz="2600" smtClean="0"/>
              <a:t>Write in past tense (except in ‘future directions’)</a:t>
            </a:r>
          </a:p>
          <a:p>
            <a:pPr eaLnBrk="1" hangingPunct="1">
              <a:lnSpc>
                <a:spcPct val="80000"/>
              </a:lnSpc>
            </a:pPr>
            <a:endParaRPr lang="en-GB" sz="2600" smtClean="0"/>
          </a:p>
          <a:p>
            <a:pPr eaLnBrk="1" hangingPunct="1">
              <a:lnSpc>
                <a:spcPct val="80000"/>
              </a:lnSpc>
            </a:pPr>
            <a:r>
              <a:rPr lang="en-GB" sz="2600" smtClean="0"/>
              <a:t>Write in third person where you can</a:t>
            </a:r>
          </a:p>
          <a:p>
            <a:pPr eaLnBrk="1" hangingPunct="1">
              <a:lnSpc>
                <a:spcPct val="80000"/>
              </a:lnSpc>
            </a:pPr>
            <a:endParaRPr lang="en-GB" sz="2600" smtClean="0"/>
          </a:p>
          <a:p>
            <a:pPr eaLnBrk="1" hangingPunct="1">
              <a:lnSpc>
                <a:spcPct val="80000"/>
              </a:lnSpc>
            </a:pPr>
            <a:r>
              <a:rPr lang="en-GB" sz="2600" smtClean="0"/>
              <a:t>Back up your assertions</a:t>
            </a:r>
            <a:br>
              <a:rPr lang="en-GB" sz="2600" smtClean="0"/>
            </a:br>
            <a:endParaRPr lang="en-GB" sz="2600" smtClean="0"/>
          </a:p>
          <a:p>
            <a:pPr eaLnBrk="1" hangingPunct="1">
              <a:lnSpc>
                <a:spcPct val="80000"/>
              </a:lnSpc>
            </a:pPr>
            <a:r>
              <a:rPr lang="en-GB" sz="2600" smtClean="0"/>
              <a:t>Refer to people you tested as ‘participants’ not ‘subjects’</a:t>
            </a:r>
          </a:p>
          <a:p>
            <a:pPr eaLnBrk="1" hangingPunct="1">
              <a:lnSpc>
                <a:spcPct val="80000"/>
              </a:lnSpc>
              <a:buFont typeface="Wingdings 2" pitchFamily="18" charset="2"/>
              <a:buNone/>
            </a:pPr>
            <a:endParaRPr lang="en-GB" sz="2600" smtClean="0"/>
          </a:p>
          <a:p>
            <a:pPr eaLnBrk="1" hangingPunct="1">
              <a:lnSpc>
                <a:spcPct val="80000"/>
              </a:lnSpc>
            </a:pPr>
            <a:endParaRPr lang="en-US" sz="2600" smtClean="0"/>
          </a:p>
        </p:txBody>
      </p:sp>
      <p:sp>
        <p:nvSpPr>
          <p:cNvPr id="4098" name="Rectangle 2"/>
          <p:cNvSpPr>
            <a:spLocks noGrp="1" noChangeArrowheads="1"/>
          </p:cNvSpPr>
          <p:nvPr>
            <p:ph type="title"/>
          </p:nvPr>
        </p:nvSpPr>
        <p:spPr/>
        <p:txBody>
          <a:bodyPr/>
          <a:lstStyle/>
          <a:p>
            <a:pPr marL="484632" indent="0" eaLnBrk="1" fontAlgn="auto" hangingPunct="1">
              <a:spcAft>
                <a:spcPts val="0"/>
              </a:spcAft>
              <a:defRPr/>
            </a:pPr>
            <a:r>
              <a:rPr lang="en-GB" dirty="0" smtClean="0"/>
              <a:t>Tenses, tone and terminology</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GB" dirty="0" smtClean="0"/>
              <a:t>Plagiarism </a:t>
            </a:r>
            <a:r>
              <a:rPr lang="en-GB" dirty="0"/>
              <a:t>and Collusion</a:t>
            </a:r>
          </a:p>
          <a:p>
            <a:pPr eaLnBrk="1" hangingPunct="1"/>
            <a:r>
              <a:rPr lang="en-GB" dirty="0" smtClean="0"/>
              <a:t>Sections of a lab report</a:t>
            </a:r>
          </a:p>
          <a:p>
            <a:r>
              <a:rPr lang="en-GB" dirty="0"/>
              <a:t>APA Style Referencing</a:t>
            </a:r>
          </a:p>
          <a:p>
            <a:pPr eaLnBrk="1" hangingPunct="1"/>
            <a:endParaRPr lang="en-GB" sz="1000" dirty="0" smtClean="0"/>
          </a:p>
          <a:p>
            <a:pPr eaLnBrk="1" hangingPunct="1"/>
            <a:r>
              <a:rPr lang="en-GB" dirty="0" smtClean="0"/>
              <a:t>General tips on writing:</a:t>
            </a:r>
          </a:p>
          <a:p>
            <a:pPr lvl="1" eaLnBrk="1" hangingPunct="1"/>
            <a:r>
              <a:rPr lang="en-GB" dirty="0" smtClean="0"/>
              <a:t>Tenses, tone and terminology</a:t>
            </a:r>
          </a:p>
          <a:p>
            <a:pPr lvl="1" eaLnBrk="1" hangingPunct="1"/>
            <a:r>
              <a:rPr lang="en-GB" dirty="0" smtClean="0"/>
              <a:t>Making it look neat</a:t>
            </a:r>
          </a:p>
          <a:p>
            <a:pPr lvl="1" eaLnBrk="1" hangingPunct="1"/>
            <a:r>
              <a:rPr lang="en-GB" dirty="0" smtClean="0"/>
              <a:t>Ordering</a:t>
            </a:r>
          </a:p>
          <a:p>
            <a:pPr lvl="1" eaLnBrk="1" hangingPunct="1"/>
            <a:r>
              <a:rPr lang="en-GB" dirty="0" smtClean="0"/>
              <a:t>Purple prose and George Orwell’s rules</a:t>
            </a:r>
          </a:p>
          <a:p>
            <a:pPr marL="393192" lvl="1" indent="0">
              <a:buNone/>
            </a:pPr>
            <a:endParaRPr lang="en-GB" dirty="0" smtClean="0"/>
          </a:p>
          <a:p>
            <a:pPr lvl="1" eaLnBrk="1" hangingPunct="1"/>
            <a:endParaRPr lang="en-GB" sz="1000" dirty="0" smtClean="0"/>
          </a:p>
          <a:p>
            <a:pPr eaLnBrk="1" hangingPunct="1"/>
            <a:endParaRPr lang="en-US" dirty="0" smtClean="0"/>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Today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p:cNvSpPr>
          <p:nvPr>
            <p:ph idx="1"/>
          </p:nvPr>
        </p:nvSpPr>
        <p:spPr/>
        <p:txBody>
          <a:bodyPr/>
          <a:lstStyle/>
          <a:p>
            <a:pPr eaLnBrk="1" hangingPunct="1">
              <a:lnSpc>
                <a:spcPct val="80000"/>
              </a:lnSpc>
            </a:pPr>
            <a:r>
              <a:rPr lang="en-GB" sz="2600" smtClean="0"/>
              <a:t>Double-space</a:t>
            </a:r>
          </a:p>
          <a:p>
            <a:pPr eaLnBrk="1" hangingPunct="1">
              <a:lnSpc>
                <a:spcPct val="80000"/>
              </a:lnSpc>
            </a:pPr>
            <a:endParaRPr lang="en-GB" sz="2600" smtClean="0"/>
          </a:p>
          <a:p>
            <a:pPr eaLnBrk="1" hangingPunct="1">
              <a:lnSpc>
                <a:spcPct val="80000"/>
              </a:lnSpc>
            </a:pPr>
            <a:r>
              <a:rPr lang="en-GB" sz="2600" smtClean="0"/>
              <a:t>Colours: Stick to greyscale</a:t>
            </a:r>
            <a:endParaRPr lang="en-GB" sz="2200" smtClean="0"/>
          </a:p>
          <a:p>
            <a:pPr eaLnBrk="1" hangingPunct="1">
              <a:lnSpc>
                <a:spcPct val="80000"/>
              </a:lnSpc>
            </a:pPr>
            <a:endParaRPr lang="en-GB" sz="2600" smtClean="0"/>
          </a:p>
          <a:p>
            <a:pPr eaLnBrk="1" hangingPunct="1">
              <a:lnSpc>
                <a:spcPct val="80000"/>
              </a:lnSpc>
            </a:pPr>
            <a:r>
              <a:rPr lang="en-GB" sz="2600" smtClean="0"/>
              <a:t>Put a title on each section</a:t>
            </a:r>
          </a:p>
          <a:p>
            <a:pPr eaLnBrk="1" hangingPunct="1">
              <a:lnSpc>
                <a:spcPct val="80000"/>
              </a:lnSpc>
            </a:pPr>
            <a:endParaRPr lang="en-GB" sz="2600" smtClean="0"/>
          </a:p>
          <a:p>
            <a:pPr eaLnBrk="1" hangingPunct="1">
              <a:lnSpc>
                <a:spcPct val="80000"/>
              </a:lnSpc>
            </a:pPr>
            <a:r>
              <a:rPr lang="en-GB" sz="2600" smtClean="0"/>
              <a:t>Number your pages</a:t>
            </a:r>
          </a:p>
          <a:p>
            <a:pPr eaLnBrk="1" hangingPunct="1">
              <a:lnSpc>
                <a:spcPct val="80000"/>
              </a:lnSpc>
            </a:pPr>
            <a:endParaRPr lang="en-GB" sz="2600" smtClean="0"/>
          </a:p>
          <a:p>
            <a:pPr eaLnBrk="1" hangingPunct="1">
              <a:lnSpc>
                <a:spcPct val="80000"/>
              </a:lnSpc>
            </a:pPr>
            <a:r>
              <a:rPr lang="en-GB" sz="2600" smtClean="0"/>
              <a:t>Check your spelling and grammar</a:t>
            </a:r>
          </a:p>
          <a:p>
            <a:pPr eaLnBrk="1" hangingPunct="1">
              <a:lnSpc>
                <a:spcPct val="80000"/>
              </a:lnSpc>
            </a:pPr>
            <a:endParaRPr lang="en-GB" sz="2600" smtClean="0"/>
          </a:p>
          <a:p>
            <a:pPr eaLnBrk="1" hangingPunct="1">
              <a:lnSpc>
                <a:spcPct val="80000"/>
              </a:lnSpc>
            </a:pPr>
            <a:r>
              <a:rPr lang="en-GB" sz="2600" smtClean="0"/>
              <a:t>Check your references – they are worth six marks</a:t>
            </a:r>
            <a:endParaRPr lang="en-US" sz="2600" smtClean="0"/>
          </a:p>
        </p:txBody>
      </p:sp>
      <p:sp>
        <p:nvSpPr>
          <p:cNvPr id="27650"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eaLnBrk="1" hangingPunct="1"/>
            <a:r>
              <a:rPr lang="en-GB" smtClean="0">
                <a:ln>
                  <a:noFill/>
                </a:ln>
                <a:effectLst/>
              </a:rPr>
              <a:t>Making it look neat</a:t>
            </a:r>
            <a:endParaRPr lang="en-US" smtClean="0">
              <a:ln>
                <a:noFill/>
              </a:ln>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675" name="Content Placeholder 2"/>
          <p:cNvSpPr>
            <a:spLocks noGrp="1"/>
          </p:cNvSpPr>
          <p:nvPr>
            <p:ph sz="half" idx="1"/>
          </p:nvPr>
        </p:nvSpPr>
        <p:spPr/>
        <p:txBody>
          <a:bodyPr/>
          <a:lstStyle/>
          <a:p>
            <a:pPr eaLnBrk="1" hangingPunct="1"/>
            <a:r>
              <a:rPr lang="en-GB" dirty="0" smtClean="0">
                <a:solidFill>
                  <a:schemeClr val="bg1"/>
                </a:solidFill>
              </a:rPr>
              <a:t>Papers are laid out in this order:</a:t>
            </a:r>
          </a:p>
          <a:p>
            <a:pPr lvl="1" eaLnBrk="1" hangingPunct="1"/>
            <a:r>
              <a:rPr lang="en-GB" dirty="0" smtClean="0">
                <a:solidFill>
                  <a:schemeClr val="bg1"/>
                </a:solidFill>
              </a:rPr>
              <a:t>Abstract</a:t>
            </a:r>
          </a:p>
          <a:p>
            <a:pPr lvl="1" eaLnBrk="1" hangingPunct="1"/>
            <a:r>
              <a:rPr lang="en-GB" dirty="0" smtClean="0">
                <a:solidFill>
                  <a:schemeClr val="bg1"/>
                </a:solidFill>
              </a:rPr>
              <a:t>Introduction</a:t>
            </a:r>
          </a:p>
          <a:p>
            <a:pPr lvl="1" eaLnBrk="1" hangingPunct="1"/>
            <a:r>
              <a:rPr lang="en-GB" dirty="0" smtClean="0">
                <a:solidFill>
                  <a:schemeClr val="bg1"/>
                </a:solidFill>
              </a:rPr>
              <a:t>Methods</a:t>
            </a:r>
          </a:p>
          <a:p>
            <a:pPr lvl="1" eaLnBrk="1" hangingPunct="1"/>
            <a:r>
              <a:rPr lang="en-GB" dirty="0" smtClean="0">
                <a:solidFill>
                  <a:schemeClr val="bg1"/>
                </a:solidFill>
              </a:rPr>
              <a:t>Results</a:t>
            </a:r>
          </a:p>
          <a:p>
            <a:pPr lvl="1" eaLnBrk="1" hangingPunct="1"/>
            <a:r>
              <a:rPr lang="en-GB" dirty="0" smtClean="0">
                <a:solidFill>
                  <a:schemeClr val="bg1"/>
                </a:solidFill>
              </a:rPr>
              <a:t>Discussion</a:t>
            </a:r>
          </a:p>
          <a:p>
            <a:pPr lvl="1" eaLnBrk="1" hangingPunct="1"/>
            <a:r>
              <a:rPr lang="en-GB" dirty="0" smtClean="0">
                <a:solidFill>
                  <a:schemeClr val="bg1"/>
                </a:solidFill>
              </a:rPr>
              <a:t>References</a:t>
            </a:r>
            <a:endParaRPr lang="en-US" dirty="0" smtClean="0">
              <a:solidFill>
                <a:schemeClr val="bg1"/>
              </a:solidFill>
            </a:endParaRPr>
          </a:p>
        </p:txBody>
      </p:sp>
      <p:sp>
        <p:nvSpPr>
          <p:cNvPr id="28676" name="Content Placeholder 3"/>
          <p:cNvSpPr>
            <a:spLocks noGrp="1"/>
          </p:cNvSpPr>
          <p:nvPr>
            <p:ph sz="half" idx="2"/>
          </p:nvPr>
        </p:nvSpPr>
        <p:spPr/>
        <p:txBody>
          <a:bodyPr/>
          <a:lstStyle/>
          <a:p>
            <a:pPr eaLnBrk="1" hangingPunct="1"/>
            <a:r>
              <a:rPr lang="en-GB" dirty="0" smtClean="0">
                <a:solidFill>
                  <a:schemeClr val="bg1"/>
                </a:solidFill>
              </a:rPr>
              <a:t>But it’s easier to write them in this order:</a:t>
            </a:r>
          </a:p>
          <a:p>
            <a:pPr lvl="1" eaLnBrk="1" hangingPunct="1"/>
            <a:r>
              <a:rPr lang="en-GB" dirty="0" smtClean="0">
                <a:solidFill>
                  <a:schemeClr val="bg1"/>
                </a:solidFill>
              </a:rPr>
              <a:t>Methods</a:t>
            </a:r>
          </a:p>
          <a:p>
            <a:pPr lvl="1" eaLnBrk="1" hangingPunct="1"/>
            <a:r>
              <a:rPr lang="en-GB" dirty="0" smtClean="0">
                <a:solidFill>
                  <a:schemeClr val="bg1"/>
                </a:solidFill>
              </a:rPr>
              <a:t>Results</a:t>
            </a:r>
          </a:p>
          <a:p>
            <a:pPr lvl="1" eaLnBrk="1" hangingPunct="1"/>
            <a:r>
              <a:rPr lang="en-GB" dirty="0" smtClean="0">
                <a:solidFill>
                  <a:schemeClr val="bg1"/>
                </a:solidFill>
              </a:rPr>
              <a:t>Introduction/Discussion</a:t>
            </a:r>
          </a:p>
          <a:p>
            <a:pPr lvl="1" eaLnBrk="1" hangingPunct="1"/>
            <a:r>
              <a:rPr lang="en-GB" dirty="0" smtClean="0">
                <a:solidFill>
                  <a:schemeClr val="bg1"/>
                </a:solidFill>
              </a:rPr>
              <a:t>Abstract</a:t>
            </a:r>
          </a:p>
          <a:p>
            <a:pPr lvl="1" eaLnBrk="1" hangingPunct="1"/>
            <a:r>
              <a:rPr lang="en-GB" dirty="0" smtClean="0">
                <a:solidFill>
                  <a:schemeClr val="bg1"/>
                </a:solidFill>
              </a:rPr>
              <a:t>(References)</a:t>
            </a:r>
            <a:endParaRPr lang="en-US" dirty="0" smtClean="0">
              <a:solidFill>
                <a:schemeClr val="bg1"/>
              </a:solidFill>
            </a:endParaRPr>
          </a:p>
        </p:txBody>
      </p:sp>
      <p:sp>
        <p:nvSpPr>
          <p:cNvPr id="2" name="Title 1"/>
          <p:cNvSpPr>
            <a:spLocks noGrp="1"/>
          </p:cNvSpPr>
          <p:nvPr>
            <p:ph type="title"/>
          </p:nvPr>
        </p:nvSpPr>
        <p:spPr/>
        <p:txBody>
          <a:bodyPr/>
          <a:lstStyle/>
          <a:p>
            <a:pPr indent="0" eaLnBrk="1" fontAlgn="auto" hangingPunct="1">
              <a:spcAft>
                <a:spcPts val="0"/>
              </a:spcAft>
              <a:defRPr/>
            </a:pPr>
            <a:r>
              <a:rPr lang="en-GB" dirty="0" smtClean="0">
                <a:solidFill>
                  <a:schemeClr val="bg2"/>
                </a:solidFill>
              </a:rPr>
              <a:t>Ordering</a:t>
            </a:r>
            <a:endParaRPr lang="en-US" dirty="0">
              <a:solidFill>
                <a:schemeClr val="bg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85750" y="2857500"/>
            <a:ext cx="8429625" cy="1706563"/>
          </a:xfrm>
        </p:spPr>
        <p:txBody>
          <a:bodyPr>
            <a:normAutofit fontScale="77500" lnSpcReduction="20000"/>
          </a:bodyPr>
          <a:lstStyle/>
          <a:p>
            <a:pPr marL="448056" indent="-384048" eaLnBrk="1" fontAlgn="auto" hangingPunct="1">
              <a:spcAft>
                <a:spcPts val="0"/>
              </a:spcAft>
              <a:buFont typeface="Wingdings 2"/>
              <a:buNone/>
              <a:defRPr/>
            </a:pPr>
            <a:r>
              <a:rPr lang="en-US" sz="2600" dirty="0" smtClean="0"/>
              <a:t>	</a:t>
            </a:r>
            <a:r>
              <a:rPr lang="en-US" sz="2600" dirty="0" smtClean="0">
                <a:solidFill>
                  <a:schemeClr val="bg1"/>
                </a:solidFill>
              </a:rPr>
              <a:t>“It was a dark and stormy night; the rain fell in torrents, except at occasional intervals, when it was checked by a violent gust of wind which swept up the streets (for it is in London that our scene lies), rattling along the house-tops, and fiercely agitating the scanty flame of the lamps that struggled against the darkness.”</a:t>
            </a:r>
            <a:endParaRPr lang="en-US" sz="2600" dirty="0">
              <a:solidFill>
                <a:schemeClr val="bg1"/>
              </a:solidFill>
            </a:endParaRPr>
          </a:p>
        </p:txBody>
      </p:sp>
      <p:sp>
        <p:nvSpPr>
          <p:cNvPr id="5" name="Content Placeholder 4"/>
          <p:cNvSpPr>
            <a:spLocks noGrp="1"/>
          </p:cNvSpPr>
          <p:nvPr>
            <p:ph sz="half" idx="2"/>
          </p:nvPr>
        </p:nvSpPr>
        <p:spPr>
          <a:xfrm>
            <a:off x="2928938" y="5429250"/>
            <a:ext cx="5757862" cy="571500"/>
          </a:xfrm>
        </p:spPr>
        <p:txBody>
          <a:bodyPr>
            <a:normAutofit fontScale="77500" lnSpcReduction="20000"/>
          </a:bodyPr>
          <a:lstStyle/>
          <a:p>
            <a:pPr marL="448056" indent="-384048" eaLnBrk="1" fontAlgn="auto" hangingPunct="1">
              <a:spcAft>
                <a:spcPts val="0"/>
              </a:spcAft>
              <a:buFont typeface="Wingdings 2"/>
              <a:buNone/>
              <a:defRPr/>
            </a:pPr>
            <a:r>
              <a:rPr lang="en-GB" sz="2600" dirty="0" smtClean="0">
                <a:solidFill>
                  <a:schemeClr val="bg1"/>
                </a:solidFill>
              </a:rPr>
              <a:t>“That night in London, there was a storm.”</a:t>
            </a:r>
            <a:endParaRPr lang="en-US" sz="2600" dirty="0">
              <a:solidFill>
                <a:schemeClr val="bg1"/>
              </a:solidFill>
            </a:endParaRPr>
          </a:p>
        </p:txBody>
      </p:sp>
      <p:sp>
        <p:nvSpPr>
          <p:cNvPr id="2" name="Title 1"/>
          <p:cNvSpPr>
            <a:spLocks noGrp="1"/>
          </p:cNvSpPr>
          <p:nvPr>
            <p:ph type="title"/>
          </p:nvPr>
        </p:nvSpPr>
        <p:spPr>
          <a:xfrm>
            <a:off x="457200" y="267494"/>
            <a:ext cx="8229600" cy="1399032"/>
          </a:xfrm>
        </p:spPr>
        <p:txBody>
          <a:bodyPr/>
          <a:lstStyle/>
          <a:p>
            <a:pPr marL="0" indent="0" eaLnBrk="1" fontAlgn="auto" hangingPunct="1">
              <a:spcAft>
                <a:spcPts val="0"/>
              </a:spcAft>
              <a:defRPr/>
            </a:pPr>
            <a:r>
              <a:rPr lang="en-GB" dirty="0" smtClean="0">
                <a:solidFill>
                  <a:schemeClr val="bg2"/>
                </a:solidFill>
              </a:rPr>
              <a:t>What is purple prose?</a:t>
            </a:r>
            <a:endParaRPr lang="en-US" dirty="0">
              <a:solidFill>
                <a:schemeClr val="bg2"/>
              </a:solidFill>
            </a:endParaRPr>
          </a:p>
        </p:txBody>
      </p:sp>
      <p:sp>
        <p:nvSpPr>
          <p:cNvPr id="29701" name="TextBox 5"/>
          <p:cNvSpPr txBox="1">
            <a:spLocks noChangeArrowheads="1"/>
          </p:cNvSpPr>
          <p:nvPr/>
        </p:nvSpPr>
        <p:spPr bwMode="auto">
          <a:xfrm>
            <a:off x="642938" y="1928813"/>
            <a:ext cx="7143750" cy="461962"/>
          </a:xfrm>
          <a:prstGeom prst="rect">
            <a:avLst/>
          </a:prstGeom>
          <a:noFill/>
          <a:ln w="9525">
            <a:noFill/>
            <a:miter lim="800000"/>
            <a:headEnd/>
            <a:tailEnd/>
          </a:ln>
        </p:spPr>
        <p:txBody>
          <a:bodyPr>
            <a:spAutoFit/>
          </a:bodyPr>
          <a:lstStyle/>
          <a:p>
            <a:r>
              <a:rPr lang="en-GB" sz="2400" dirty="0">
                <a:solidFill>
                  <a:schemeClr val="bg1"/>
                </a:solidFill>
              </a:rPr>
              <a:t>Edward Bulwer-Lytton (1830), </a:t>
            </a:r>
            <a:r>
              <a:rPr lang="en-GB" sz="2400" i="1" dirty="0">
                <a:solidFill>
                  <a:schemeClr val="bg1"/>
                </a:solidFill>
              </a:rPr>
              <a:t>Paul Clifford</a:t>
            </a:r>
            <a:r>
              <a:rPr lang="en-GB" sz="2400" dirty="0">
                <a:solidFill>
                  <a:schemeClr val="bg1"/>
                </a:solidFill>
              </a:rPr>
              <a:t>:</a:t>
            </a:r>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23" name="Content Placeholder 4"/>
          <p:cNvSpPr>
            <a:spLocks noGrp="1"/>
          </p:cNvSpPr>
          <p:nvPr>
            <p:ph sz="half" idx="1"/>
          </p:nvPr>
        </p:nvSpPr>
        <p:spPr>
          <a:xfrm>
            <a:off x="606388" y="1916832"/>
            <a:ext cx="7931224" cy="4525963"/>
          </a:xfrm>
        </p:spPr>
        <p:txBody>
          <a:bodyPr/>
          <a:lstStyle/>
          <a:p>
            <a:pPr eaLnBrk="1" hangingPunct="1"/>
            <a:r>
              <a:rPr lang="en-GB" dirty="0" smtClean="0">
                <a:solidFill>
                  <a:schemeClr val="bg1"/>
                </a:solidFill>
              </a:rPr>
              <a:t>It increases your word count</a:t>
            </a:r>
          </a:p>
          <a:p>
            <a:pPr eaLnBrk="1" hangingPunct="1"/>
            <a:r>
              <a:rPr lang="en-GB" dirty="0" smtClean="0">
                <a:solidFill>
                  <a:schemeClr val="bg1"/>
                </a:solidFill>
              </a:rPr>
              <a:t>It detracts attention from the content of your writing</a:t>
            </a:r>
          </a:p>
          <a:p>
            <a:pPr eaLnBrk="1" hangingPunct="1"/>
            <a:r>
              <a:rPr lang="en-GB" dirty="0" smtClean="0">
                <a:solidFill>
                  <a:schemeClr val="bg1"/>
                </a:solidFill>
              </a:rPr>
              <a:t>It’s very annoying for the reader</a:t>
            </a:r>
            <a:endParaRPr lang="en-US" dirty="0" smtClean="0">
              <a:solidFill>
                <a:schemeClr val="bg1"/>
              </a:solidFill>
            </a:endParaRPr>
          </a:p>
        </p:txBody>
      </p:sp>
      <p:sp>
        <p:nvSpPr>
          <p:cNvPr id="2" name="Title 1"/>
          <p:cNvSpPr>
            <a:spLocks noGrp="1"/>
          </p:cNvSpPr>
          <p:nvPr>
            <p:ph type="title"/>
          </p:nvPr>
        </p:nvSpPr>
        <p:spPr>
          <a:xfrm>
            <a:off x="457200" y="267494"/>
            <a:ext cx="8229600" cy="1399032"/>
          </a:xfrm>
        </p:spPr>
        <p:txBody>
          <a:bodyPr/>
          <a:lstStyle/>
          <a:p>
            <a:pPr marL="484632" indent="0" eaLnBrk="1" fontAlgn="auto" hangingPunct="1">
              <a:spcAft>
                <a:spcPts val="0"/>
              </a:spcAft>
              <a:defRPr/>
            </a:pPr>
            <a:r>
              <a:rPr lang="en-GB" dirty="0" smtClean="0">
                <a:solidFill>
                  <a:schemeClr val="bg2"/>
                </a:solidFill>
              </a:rPr>
              <a:t>Why shouldn’t I use purple prose?</a:t>
            </a:r>
            <a:endParaRPr lang="en-US" dirty="0">
              <a:solidFill>
                <a:schemeClr val="bg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7" name="Content Placeholder 2"/>
          <p:cNvSpPr>
            <a:spLocks noGrp="1"/>
          </p:cNvSpPr>
          <p:nvPr>
            <p:ph sz="half" idx="1"/>
          </p:nvPr>
        </p:nvSpPr>
        <p:spPr>
          <a:xfrm>
            <a:off x="457200" y="1481328"/>
            <a:ext cx="7643192" cy="4525963"/>
          </a:xfrm>
        </p:spPr>
        <p:txBody>
          <a:bodyPr>
            <a:normAutofit/>
          </a:bodyPr>
          <a:lstStyle/>
          <a:p>
            <a:pPr marL="577850" indent="-514350"/>
            <a:r>
              <a:rPr lang="en-US" dirty="0" smtClean="0">
                <a:solidFill>
                  <a:schemeClr val="bg1"/>
                </a:solidFill>
              </a:rPr>
              <a:t>Never use a metaphor, simile, or other figure of speech which you are used to seeing in print.</a:t>
            </a:r>
          </a:p>
          <a:p>
            <a:pPr marL="577850" indent="-514350" eaLnBrk="1" hangingPunct="1">
              <a:buFont typeface="Wingdings 2" pitchFamily="18" charset="2"/>
              <a:buNone/>
            </a:pPr>
            <a:endParaRPr lang="en-GB" dirty="0" smtClean="0">
              <a:solidFill>
                <a:schemeClr val="bg1"/>
              </a:solidFill>
            </a:endParaRPr>
          </a:p>
          <a:p>
            <a:pPr marL="577850" indent="-514350"/>
            <a:r>
              <a:rPr lang="en-GB" dirty="0" smtClean="0">
                <a:solidFill>
                  <a:schemeClr val="bg1"/>
                </a:solidFill>
              </a:rPr>
              <a:t>Some examples from football:</a:t>
            </a:r>
          </a:p>
          <a:p>
            <a:pPr marL="833882" lvl="1" indent="-514350"/>
            <a:r>
              <a:rPr lang="en-GB" dirty="0" smtClean="0">
                <a:solidFill>
                  <a:schemeClr val="bg1"/>
                </a:solidFill>
              </a:rPr>
              <a:t>“At the end of the day”</a:t>
            </a:r>
          </a:p>
          <a:p>
            <a:pPr marL="833882" lvl="1" indent="-514350"/>
            <a:r>
              <a:rPr lang="en-GB" dirty="0" smtClean="0">
                <a:solidFill>
                  <a:schemeClr val="bg1"/>
                </a:solidFill>
              </a:rPr>
              <a:t>“Thinking outside the box”</a:t>
            </a:r>
          </a:p>
          <a:p>
            <a:pPr marL="833882" lvl="1" indent="-514350"/>
            <a:r>
              <a:rPr lang="en-GB" dirty="0" smtClean="0">
                <a:solidFill>
                  <a:schemeClr val="bg1"/>
                </a:solidFill>
              </a:rPr>
              <a:t>“Giving 110%”</a:t>
            </a:r>
            <a:endParaRPr lang="en-US" dirty="0" smtClean="0">
              <a:solidFill>
                <a:schemeClr val="bg1"/>
              </a:solidFill>
            </a:endParaRPr>
          </a:p>
        </p:txBody>
      </p:sp>
      <p:sp>
        <p:nvSpPr>
          <p:cNvPr id="2" name="Title 1"/>
          <p:cNvSpPr>
            <a:spLocks noGrp="1"/>
          </p:cNvSpPr>
          <p:nvPr>
            <p:ph type="title"/>
          </p:nvPr>
        </p:nvSpPr>
        <p:spPr>
          <a:xfrm>
            <a:off x="457200" y="267494"/>
            <a:ext cx="8229600" cy="1217290"/>
          </a:xfrm>
        </p:spPr>
        <p:txBody>
          <a:bodyPr/>
          <a:lstStyle/>
          <a:p>
            <a:pPr marL="484632" indent="0" eaLnBrk="1" fontAlgn="auto" hangingPunct="1">
              <a:spcAft>
                <a:spcPts val="0"/>
              </a:spcAft>
              <a:defRPr/>
            </a:pPr>
            <a:r>
              <a:rPr lang="en-GB" dirty="0" smtClean="0">
                <a:solidFill>
                  <a:schemeClr val="bg2"/>
                </a:solidFill>
              </a:rPr>
              <a:t>Orwell’s six rules</a:t>
            </a:r>
            <a:endParaRPr lang="en-US" dirty="0">
              <a:solidFill>
                <a:schemeClr val="bg2"/>
              </a:solidFill>
            </a:endParaRPr>
          </a:p>
        </p:txBody>
      </p:sp>
      <p:sp>
        <p:nvSpPr>
          <p:cNvPr id="31748" name="TextBox 3"/>
          <p:cNvSpPr txBox="1">
            <a:spLocks noChangeArrowheads="1"/>
          </p:cNvSpPr>
          <p:nvPr/>
        </p:nvSpPr>
        <p:spPr bwMode="auto">
          <a:xfrm>
            <a:off x="5715000" y="6215063"/>
            <a:ext cx="2928938" cy="369887"/>
          </a:xfrm>
          <a:prstGeom prst="rect">
            <a:avLst/>
          </a:prstGeom>
          <a:noFill/>
          <a:ln w="9525">
            <a:noFill/>
            <a:miter lim="800000"/>
            <a:headEnd/>
            <a:tailEnd/>
          </a:ln>
        </p:spPr>
        <p:txBody>
          <a:bodyPr>
            <a:spAutoFit/>
          </a:bodyPr>
          <a:lstStyle/>
          <a:p>
            <a:r>
              <a:rPr lang="en-US">
                <a:hlinkClick r:id="rId3" tooltip="http://doiop.com/orwell ==&gt; http://www.resort.com/~prime8/Orwell/pat..."/>
              </a:rPr>
              <a:t>http://doiop.com/orwell</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8075240" cy="4525963"/>
          </a:xfrm>
        </p:spPr>
        <p:txBody>
          <a:bodyPr>
            <a:normAutofit/>
          </a:bodyPr>
          <a:lstStyle/>
          <a:p>
            <a:pPr marL="578358" indent="-514350">
              <a:defRPr/>
            </a:pPr>
            <a:r>
              <a:rPr lang="en-US" dirty="0" smtClean="0">
                <a:solidFill>
                  <a:schemeClr val="bg1"/>
                </a:solidFill>
              </a:rPr>
              <a:t>Never use a long word where a short one will do.</a:t>
            </a:r>
          </a:p>
          <a:p>
            <a:pPr marL="448056" indent="-384048" eaLnBrk="1" fontAlgn="auto" hangingPunct="1">
              <a:spcAft>
                <a:spcPts val="0"/>
              </a:spcAft>
              <a:buFont typeface="Wingdings 2"/>
              <a:buChar char=""/>
              <a:defRPr/>
            </a:pPr>
            <a:endParaRPr lang="en-GB" dirty="0" smtClean="0">
              <a:solidFill>
                <a:schemeClr val="bg1"/>
              </a:solidFill>
            </a:endParaRPr>
          </a:p>
          <a:p>
            <a:pPr marL="704088" lvl="1" indent="-384048">
              <a:buFont typeface="Wingdings 2"/>
              <a:buChar char=""/>
              <a:defRPr/>
            </a:pPr>
            <a:r>
              <a:rPr lang="en-GB" dirty="0" smtClean="0">
                <a:solidFill>
                  <a:schemeClr val="bg1"/>
                </a:solidFill>
              </a:rPr>
              <a:t>Endangerment: danger</a:t>
            </a:r>
          </a:p>
          <a:p>
            <a:pPr marL="704088" lvl="1" indent="-384048">
              <a:buFont typeface="Wingdings 2"/>
              <a:buChar char=""/>
              <a:defRPr/>
            </a:pPr>
            <a:r>
              <a:rPr lang="en-GB" dirty="0" smtClean="0">
                <a:solidFill>
                  <a:schemeClr val="bg1"/>
                </a:solidFill>
              </a:rPr>
              <a:t>Consume: eat</a:t>
            </a:r>
          </a:p>
          <a:p>
            <a:pPr marL="704088" lvl="1" indent="-384048">
              <a:buFont typeface="Wingdings 2"/>
              <a:buChar char=""/>
              <a:defRPr/>
            </a:pPr>
            <a:r>
              <a:rPr lang="en-GB" dirty="0" smtClean="0">
                <a:solidFill>
                  <a:schemeClr val="bg1"/>
                </a:solidFill>
              </a:rPr>
              <a:t>Uninteresting: dull</a:t>
            </a:r>
          </a:p>
          <a:p>
            <a:pPr marL="704088" lvl="1" indent="-384048">
              <a:buFont typeface="Wingdings 2"/>
              <a:buChar char=""/>
              <a:defRPr/>
            </a:pPr>
            <a:r>
              <a:rPr lang="en-GB" dirty="0" smtClean="0">
                <a:solidFill>
                  <a:schemeClr val="bg1"/>
                </a:solidFill>
              </a:rPr>
              <a:t>Putrescence: rot</a:t>
            </a:r>
            <a:endParaRPr lang="en-US" dirty="0">
              <a:solidFill>
                <a:schemeClr val="bg1"/>
              </a:solidFill>
            </a:endParaRPr>
          </a:p>
        </p:txBody>
      </p:sp>
      <p:sp>
        <p:nvSpPr>
          <p:cNvPr id="2" name="Title 1"/>
          <p:cNvSpPr>
            <a:spLocks noGrp="1"/>
          </p:cNvSpPr>
          <p:nvPr>
            <p:ph type="title"/>
          </p:nvPr>
        </p:nvSpPr>
        <p:spPr>
          <a:xfrm>
            <a:off x="457200" y="267494"/>
            <a:ext cx="8229600" cy="1399032"/>
          </a:xfrm>
        </p:spPr>
        <p:txBody>
          <a:bodyPr/>
          <a:lstStyle/>
          <a:p>
            <a:pPr marL="484632" indent="0" eaLnBrk="1" fontAlgn="auto" hangingPunct="1">
              <a:spcAft>
                <a:spcPts val="0"/>
              </a:spcAft>
              <a:defRPr/>
            </a:pPr>
            <a:r>
              <a:rPr lang="en-GB" dirty="0" smtClean="0">
                <a:solidFill>
                  <a:schemeClr val="bg2"/>
                </a:solidFill>
              </a:rPr>
              <a:t>Orwell’s six rules</a:t>
            </a:r>
            <a:endParaRPr lang="en-US" dirty="0">
              <a:solidFill>
                <a:schemeClr val="bg2"/>
              </a:solidFill>
            </a:endParaRPr>
          </a:p>
        </p:txBody>
      </p:sp>
      <p:sp>
        <p:nvSpPr>
          <p:cNvPr id="32772" name="TextBox 3"/>
          <p:cNvSpPr txBox="1">
            <a:spLocks noChangeArrowheads="1"/>
          </p:cNvSpPr>
          <p:nvPr/>
        </p:nvSpPr>
        <p:spPr bwMode="auto">
          <a:xfrm>
            <a:off x="5715000" y="6215063"/>
            <a:ext cx="2928938" cy="369887"/>
          </a:xfrm>
          <a:prstGeom prst="rect">
            <a:avLst/>
          </a:prstGeom>
          <a:noFill/>
          <a:ln w="9525">
            <a:noFill/>
            <a:miter lim="800000"/>
            <a:headEnd/>
            <a:tailEnd/>
          </a:ln>
        </p:spPr>
        <p:txBody>
          <a:bodyPr>
            <a:spAutoFit/>
          </a:bodyPr>
          <a:lstStyle/>
          <a:p>
            <a:r>
              <a:rPr lang="en-US">
                <a:hlinkClick r:id="rId3" tooltip="http://doiop.com/orwell ==&gt; http://www.resort.com/~prime8/Orwell/pat..."/>
              </a:rPr>
              <a:t>http://doiop.com/orwell</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795" name="Content Placeholder 2"/>
          <p:cNvSpPr>
            <a:spLocks noGrp="1"/>
          </p:cNvSpPr>
          <p:nvPr>
            <p:ph sz="half" idx="1"/>
          </p:nvPr>
        </p:nvSpPr>
        <p:spPr>
          <a:xfrm>
            <a:off x="457200" y="1481328"/>
            <a:ext cx="8003232" cy="4525963"/>
          </a:xfrm>
        </p:spPr>
        <p:txBody>
          <a:bodyPr>
            <a:normAutofit/>
          </a:bodyPr>
          <a:lstStyle/>
          <a:p>
            <a:pPr marL="577850" indent="-514350"/>
            <a:r>
              <a:rPr lang="en-US" sz="2600" dirty="0" smtClean="0">
                <a:solidFill>
                  <a:schemeClr val="bg1"/>
                </a:solidFill>
              </a:rPr>
              <a:t>If it is possible to cut a word out, always cut it out.</a:t>
            </a:r>
          </a:p>
          <a:p>
            <a:pPr marL="577850" indent="-514350" eaLnBrk="1" hangingPunct="1">
              <a:buFont typeface="Wingdings 2" pitchFamily="18" charset="2"/>
              <a:buNone/>
            </a:pPr>
            <a:endParaRPr lang="en-GB" sz="2600" dirty="0" smtClean="0">
              <a:solidFill>
                <a:schemeClr val="bg1"/>
              </a:solidFill>
            </a:endParaRPr>
          </a:p>
          <a:p>
            <a:pPr marL="833882" lvl="1" indent="-514350"/>
            <a:r>
              <a:rPr lang="en-GB" sz="2200" dirty="0" smtClean="0">
                <a:solidFill>
                  <a:schemeClr val="bg1"/>
                </a:solidFill>
              </a:rPr>
              <a:t>“Understanding organisms as ‘gene machines,’ as Dawkins (1976) puts it, is very much a reductionist proposition.” (16 words)</a:t>
            </a:r>
          </a:p>
          <a:p>
            <a:pPr marL="833882" lvl="1" indent="-514350"/>
            <a:r>
              <a:rPr lang="en-GB" sz="2200" dirty="0" smtClean="0">
                <a:solidFill>
                  <a:schemeClr val="bg1"/>
                </a:solidFill>
              </a:rPr>
              <a:t>“Understanding organisms as ‘gene machines,’ (Dawkins, 1976) is a reductionist proposition.” (11 words)</a:t>
            </a:r>
            <a:endParaRPr lang="en-US" sz="2200" dirty="0" smtClean="0">
              <a:solidFill>
                <a:schemeClr val="bg1"/>
              </a:solidFill>
            </a:endParaRPr>
          </a:p>
          <a:p>
            <a:pPr marL="577850" indent="-514350" eaLnBrk="1" hangingPunct="1"/>
            <a:endParaRPr lang="en-GB" dirty="0" smtClean="0">
              <a:solidFill>
                <a:schemeClr val="accent2"/>
              </a:solidFill>
            </a:endParaRPr>
          </a:p>
          <a:p>
            <a:pPr marL="577850" indent="-514350" eaLnBrk="1" hangingPunct="1"/>
            <a:endParaRPr lang="en-US" dirty="0" smtClean="0"/>
          </a:p>
        </p:txBody>
      </p:sp>
      <p:sp>
        <p:nvSpPr>
          <p:cNvPr id="2" name="Title 1"/>
          <p:cNvSpPr>
            <a:spLocks noGrp="1"/>
          </p:cNvSpPr>
          <p:nvPr>
            <p:ph type="title"/>
          </p:nvPr>
        </p:nvSpPr>
        <p:spPr>
          <a:xfrm>
            <a:off x="457200" y="267494"/>
            <a:ext cx="8229600" cy="1399032"/>
          </a:xfrm>
        </p:spPr>
        <p:txBody>
          <a:bodyPr/>
          <a:lstStyle/>
          <a:p>
            <a:pPr marL="484632" indent="0" eaLnBrk="1" fontAlgn="auto" hangingPunct="1">
              <a:spcAft>
                <a:spcPts val="0"/>
              </a:spcAft>
              <a:defRPr/>
            </a:pPr>
            <a:r>
              <a:rPr lang="en-GB" dirty="0" smtClean="0">
                <a:solidFill>
                  <a:schemeClr val="bg2"/>
                </a:solidFill>
              </a:rPr>
              <a:t>Orwell’s six rules</a:t>
            </a:r>
            <a:endParaRPr lang="en-US" dirty="0">
              <a:solidFill>
                <a:schemeClr val="bg2"/>
              </a:solidFill>
            </a:endParaRPr>
          </a:p>
        </p:txBody>
      </p:sp>
      <p:sp>
        <p:nvSpPr>
          <p:cNvPr id="33796" name="TextBox 3"/>
          <p:cNvSpPr txBox="1">
            <a:spLocks noChangeArrowheads="1"/>
          </p:cNvSpPr>
          <p:nvPr/>
        </p:nvSpPr>
        <p:spPr bwMode="auto">
          <a:xfrm>
            <a:off x="5715000" y="6215063"/>
            <a:ext cx="2928938" cy="369887"/>
          </a:xfrm>
          <a:prstGeom prst="rect">
            <a:avLst/>
          </a:prstGeom>
          <a:noFill/>
          <a:ln w="9525">
            <a:noFill/>
            <a:miter lim="800000"/>
            <a:headEnd/>
            <a:tailEnd/>
          </a:ln>
        </p:spPr>
        <p:txBody>
          <a:bodyPr>
            <a:spAutoFit/>
          </a:bodyPr>
          <a:lstStyle/>
          <a:p>
            <a:r>
              <a:rPr lang="en-US">
                <a:hlinkClick r:id="rId3" tooltip="http://doiop.com/orwell ==&gt; http://www.resort.com/~prime8/Orwell/pat..."/>
              </a:rPr>
              <a:t>http://doiop.com/orwell</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19" name="Content Placeholder 2"/>
          <p:cNvSpPr>
            <a:spLocks noGrp="1"/>
          </p:cNvSpPr>
          <p:nvPr>
            <p:ph sz="half" idx="1"/>
          </p:nvPr>
        </p:nvSpPr>
        <p:spPr>
          <a:xfrm>
            <a:off x="457200" y="1481328"/>
            <a:ext cx="7859216" cy="4525963"/>
          </a:xfrm>
        </p:spPr>
        <p:txBody>
          <a:bodyPr>
            <a:normAutofit/>
          </a:bodyPr>
          <a:lstStyle/>
          <a:p>
            <a:pPr marL="577850" indent="-514350"/>
            <a:r>
              <a:rPr lang="en-US" dirty="0" smtClean="0">
                <a:solidFill>
                  <a:schemeClr val="bg1"/>
                </a:solidFill>
              </a:rPr>
              <a:t>Never use the passive where you can use the active.</a:t>
            </a:r>
          </a:p>
          <a:p>
            <a:pPr marL="577850" indent="-514350" eaLnBrk="1" hangingPunct="1"/>
            <a:endParaRPr lang="en-US" dirty="0" smtClean="0">
              <a:solidFill>
                <a:schemeClr val="bg1"/>
              </a:solidFill>
            </a:endParaRPr>
          </a:p>
          <a:p>
            <a:pPr marL="833882" lvl="1" indent="-514350"/>
            <a:r>
              <a:rPr lang="en-GB" sz="2200" dirty="0" smtClean="0">
                <a:solidFill>
                  <a:schemeClr val="bg1"/>
                </a:solidFill>
              </a:rPr>
              <a:t>“An experiment on the roles adopted by prisoners and guards in a fake prison situation was conducted by </a:t>
            </a:r>
            <a:r>
              <a:rPr lang="en-GB" sz="2200" dirty="0" err="1" smtClean="0">
                <a:solidFill>
                  <a:schemeClr val="bg1"/>
                </a:solidFill>
              </a:rPr>
              <a:t>Zimbardo</a:t>
            </a:r>
            <a:r>
              <a:rPr lang="en-GB" sz="2200" dirty="0" smtClean="0">
                <a:solidFill>
                  <a:schemeClr val="bg1"/>
                </a:solidFill>
              </a:rPr>
              <a:t> (1971).”</a:t>
            </a:r>
          </a:p>
          <a:p>
            <a:pPr marL="833882" lvl="1" indent="-514350"/>
            <a:r>
              <a:rPr lang="en-GB" sz="2200" dirty="0" smtClean="0">
                <a:solidFill>
                  <a:schemeClr val="bg1"/>
                </a:solidFill>
              </a:rPr>
              <a:t>“</a:t>
            </a:r>
            <a:r>
              <a:rPr lang="en-GB" sz="2200" dirty="0" err="1" smtClean="0">
                <a:solidFill>
                  <a:schemeClr val="bg1"/>
                </a:solidFill>
              </a:rPr>
              <a:t>Zimbardo</a:t>
            </a:r>
            <a:r>
              <a:rPr lang="en-GB" sz="2200" dirty="0" smtClean="0">
                <a:solidFill>
                  <a:schemeClr val="bg1"/>
                </a:solidFill>
              </a:rPr>
              <a:t> (1971) conducted an experiment on the roles adopted by prisoners and guards in a fake prison situation.”</a:t>
            </a:r>
            <a:endParaRPr lang="en-US" sz="2200" dirty="0" smtClean="0">
              <a:solidFill>
                <a:schemeClr val="bg1"/>
              </a:solidFill>
            </a:endParaRPr>
          </a:p>
        </p:txBody>
      </p:sp>
      <p:sp>
        <p:nvSpPr>
          <p:cNvPr id="2" name="Title 1"/>
          <p:cNvSpPr>
            <a:spLocks noGrp="1"/>
          </p:cNvSpPr>
          <p:nvPr>
            <p:ph type="title"/>
          </p:nvPr>
        </p:nvSpPr>
        <p:spPr>
          <a:xfrm>
            <a:off x="457200" y="267494"/>
            <a:ext cx="8229600" cy="1399032"/>
          </a:xfrm>
        </p:spPr>
        <p:txBody>
          <a:bodyPr/>
          <a:lstStyle/>
          <a:p>
            <a:pPr marL="484632" indent="0" eaLnBrk="1" fontAlgn="auto" hangingPunct="1">
              <a:spcAft>
                <a:spcPts val="0"/>
              </a:spcAft>
              <a:defRPr/>
            </a:pPr>
            <a:r>
              <a:rPr lang="en-GB" dirty="0" smtClean="0">
                <a:solidFill>
                  <a:schemeClr val="bg2"/>
                </a:solidFill>
              </a:rPr>
              <a:t>Orwell’s six rules</a:t>
            </a:r>
            <a:endParaRPr lang="en-US" dirty="0">
              <a:solidFill>
                <a:schemeClr val="bg2"/>
              </a:solidFill>
            </a:endParaRPr>
          </a:p>
        </p:txBody>
      </p:sp>
      <p:sp>
        <p:nvSpPr>
          <p:cNvPr id="34820" name="TextBox 3"/>
          <p:cNvSpPr txBox="1">
            <a:spLocks noChangeArrowheads="1"/>
          </p:cNvSpPr>
          <p:nvPr/>
        </p:nvSpPr>
        <p:spPr bwMode="auto">
          <a:xfrm>
            <a:off x="5715000" y="6215063"/>
            <a:ext cx="2928938" cy="369887"/>
          </a:xfrm>
          <a:prstGeom prst="rect">
            <a:avLst/>
          </a:prstGeom>
          <a:noFill/>
          <a:ln w="9525">
            <a:noFill/>
            <a:miter lim="800000"/>
            <a:headEnd/>
            <a:tailEnd/>
          </a:ln>
        </p:spPr>
        <p:txBody>
          <a:bodyPr>
            <a:spAutoFit/>
          </a:bodyPr>
          <a:lstStyle/>
          <a:p>
            <a:r>
              <a:rPr lang="en-US">
                <a:hlinkClick r:id="rId3" tooltip="http://doiop.com/orwell ==&gt; http://www.resort.com/~prime8/Orwell/pat..."/>
              </a:rPr>
              <a:t>http://doiop.com/orwell</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3" name="Content Placeholder 2"/>
          <p:cNvSpPr>
            <a:spLocks noGrp="1"/>
          </p:cNvSpPr>
          <p:nvPr>
            <p:ph sz="half" idx="1"/>
          </p:nvPr>
        </p:nvSpPr>
        <p:spPr>
          <a:xfrm>
            <a:off x="500063" y="1643063"/>
            <a:ext cx="8229600" cy="4572000"/>
          </a:xfrm>
        </p:spPr>
        <p:txBody>
          <a:bodyPr/>
          <a:lstStyle/>
          <a:p>
            <a:pPr marL="577850" indent="-514350"/>
            <a:r>
              <a:rPr lang="en-US" sz="2600" dirty="0" smtClean="0">
                <a:solidFill>
                  <a:schemeClr val="bg1"/>
                </a:solidFill>
              </a:rPr>
              <a:t>Never use a foreign phrase, a scientific word, or a jargon word if you can think of an everyday English equivalent.</a:t>
            </a:r>
          </a:p>
          <a:p>
            <a:pPr marL="577850" indent="-514350" eaLnBrk="1" hangingPunct="1">
              <a:buFont typeface="Wingdings 2" pitchFamily="18" charset="2"/>
              <a:buNone/>
            </a:pPr>
            <a:endParaRPr lang="en-US" sz="2600" dirty="0" smtClean="0">
              <a:solidFill>
                <a:schemeClr val="bg1"/>
              </a:solidFill>
            </a:endParaRPr>
          </a:p>
          <a:p>
            <a:pPr marL="833882" lvl="1" indent="-514350"/>
            <a:r>
              <a:rPr lang="en-US" sz="1800" b="1" dirty="0" smtClean="0">
                <a:solidFill>
                  <a:schemeClr val="bg1"/>
                </a:solidFill>
              </a:rPr>
              <a:t>Space consultant</a:t>
            </a:r>
            <a:r>
              <a:rPr lang="en-US" sz="1800" dirty="0" smtClean="0">
                <a:solidFill>
                  <a:schemeClr val="bg1"/>
                </a:solidFill>
              </a:rPr>
              <a:t> (estate agent)</a:t>
            </a:r>
          </a:p>
          <a:p>
            <a:pPr marL="833882" lvl="1" indent="-514350"/>
            <a:r>
              <a:rPr lang="en-US" sz="1800" b="1" dirty="0" smtClean="0">
                <a:solidFill>
                  <a:schemeClr val="bg1"/>
                </a:solidFill>
              </a:rPr>
              <a:t>Ambient replenishment controllers </a:t>
            </a:r>
            <a:r>
              <a:rPr lang="en-US" sz="1800" dirty="0" smtClean="0">
                <a:solidFill>
                  <a:schemeClr val="bg1"/>
                </a:solidFill>
              </a:rPr>
              <a:t>(shelf stackers)</a:t>
            </a:r>
          </a:p>
          <a:p>
            <a:pPr marL="833882" lvl="1" indent="-514350"/>
            <a:r>
              <a:rPr lang="en-US" sz="1800" b="1" dirty="0" smtClean="0">
                <a:solidFill>
                  <a:schemeClr val="bg1"/>
                </a:solidFill>
              </a:rPr>
              <a:t>Foot health gain facilitator</a:t>
            </a:r>
            <a:r>
              <a:rPr lang="en-US" sz="1800" dirty="0" smtClean="0">
                <a:solidFill>
                  <a:schemeClr val="bg1"/>
                </a:solidFill>
              </a:rPr>
              <a:t> (chiropodist)</a:t>
            </a:r>
          </a:p>
          <a:p>
            <a:pPr marL="833882" lvl="1" indent="-514350"/>
            <a:r>
              <a:rPr lang="en-US" sz="1800" b="1" dirty="0" smtClean="0">
                <a:solidFill>
                  <a:schemeClr val="bg1"/>
                </a:solidFill>
              </a:rPr>
              <a:t>Head of Verbal Communications </a:t>
            </a:r>
            <a:r>
              <a:rPr lang="en-US" sz="1800" dirty="0" smtClean="0">
                <a:solidFill>
                  <a:schemeClr val="bg1"/>
                </a:solidFill>
              </a:rPr>
              <a:t>(secretary)</a:t>
            </a:r>
          </a:p>
          <a:p>
            <a:pPr marL="833882" lvl="1" indent="-514350"/>
            <a:r>
              <a:rPr lang="en-US" sz="1800" b="1" dirty="0" smtClean="0">
                <a:solidFill>
                  <a:schemeClr val="bg1"/>
                </a:solidFill>
              </a:rPr>
              <a:t>Knowledge navigator</a:t>
            </a:r>
            <a:r>
              <a:rPr lang="en-US" sz="1800" dirty="0" smtClean="0">
                <a:solidFill>
                  <a:schemeClr val="bg1"/>
                </a:solidFill>
              </a:rPr>
              <a:t> (teacher)</a:t>
            </a:r>
          </a:p>
          <a:p>
            <a:pPr marL="577850" indent="-514350" eaLnBrk="1" hangingPunct="1"/>
            <a:endParaRPr lang="en-US" dirty="0" smtClean="0"/>
          </a:p>
        </p:txBody>
      </p:sp>
      <p:sp>
        <p:nvSpPr>
          <p:cNvPr id="2" name="Title 1"/>
          <p:cNvSpPr>
            <a:spLocks noGrp="1"/>
          </p:cNvSpPr>
          <p:nvPr>
            <p:ph type="title"/>
          </p:nvPr>
        </p:nvSpPr>
        <p:spPr>
          <a:xfrm>
            <a:off x="457200" y="267494"/>
            <a:ext cx="8229600" cy="1399032"/>
          </a:xfrm>
        </p:spPr>
        <p:txBody>
          <a:bodyPr/>
          <a:lstStyle/>
          <a:p>
            <a:pPr marL="484632" indent="0" eaLnBrk="1" fontAlgn="auto" hangingPunct="1">
              <a:spcAft>
                <a:spcPts val="0"/>
              </a:spcAft>
              <a:defRPr/>
            </a:pPr>
            <a:r>
              <a:rPr lang="en-GB" dirty="0" smtClean="0">
                <a:solidFill>
                  <a:schemeClr val="bg2"/>
                </a:solidFill>
              </a:rPr>
              <a:t>Orwell’s six rules</a:t>
            </a:r>
            <a:endParaRPr lang="en-US" dirty="0">
              <a:solidFill>
                <a:schemeClr val="bg2"/>
              </a:solidFill>
            </a:endParaRPr>
          </a:p>
        </p:txBody>
      </p:sp>
      <p:sp>
        <p:nvSpPr>
          <p:cNvPr id="35844" name="TextBox 3"/>
          <p:cNvSpPr txBox="1">
            <a:spLocks noChangeArrowheads="1"/>
          </p:cNvSpPr>
          <p:nvPr/>
        </p:nvSpPr>
        <p:spPr bwMode="auto">
          <a:xfrm>
            <a:off x="5715000" y="6215063"/>
            <a:ext cx="2928938" cy="369887"/>
          </a:xfrm>
          <a:prstGeom prst="rect">
            <a:avLst/>
          </a:prstGeom>
          <a:noFill/>
          <a:ln w="9525">
            <a:noFill/>
            <a:miter lim="800000"/>
            <a:headEnd/>
            <a:tailEnd/>
          </a:ln>
        </p:spPr>
        <p:txBody>
          <a:bodyPr>
            <a:spAutoFit/>
          </a:bodyPr>
          <a:lstStyle/>
          <a:p>
            <a:r>
              <a:rPr lang="en-US">
                <a:hlinkClick r:id="rId3" tooltip="http://doiop.com/orwell ==&gt; http://www.resort.com/~prime8/Orwell/pat..."/>
              </a:rPr>
              <a:t>http://doiop.com/orwell</a:t>
            </a:r>
            <a:endParaRPr lang="en-US"/>
          </a:p>
        </p:txBody>
      </p:sp>
      <p:sp>
        <p:nvSpPr>
          <p:cNvPr id="35845" name="TextBox 4"/>
          <p:cNvSpPr txBox="1">
            <a:spLocks noChangeArrowheads="1"/>
          </p:cNvSpPr>
          <p:nvPr/>
        </p:nvSpPr>
        <p:spPr bwMode="auto">
          <a:xfrm>
            <a:off x="3071813" y="5857875"/>
            <a:ext cx="5857875" cy="369888"/>
          </a:xfrm>
          <a:prstGeom prst="rect">
            <a:avLst/>
          </a:prstGeom>
          <a:noFill/>
          <a:ln w="9525">
            <a:noFill/>
            <a:miter lim="800000"/>
            <a:headEnd/>
            <a:tailEnd/>
          </a:ln>
        </p:spPr>
        <p:txBody>
          <a:bodyPr>
            <a:spAutoFit/>
          </a:bodyPr>
          <a:lstStyle/>
          <a:p>
            <a:r>
              <a:rPr lang="en-US">
                <a:hlinkClick r:id="rId4"/>
              </a:rPr>
              <a:t>http://www.plainenglish.co.uk/examples/job_titles.html</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7715200" cy="4525963"/>
          </a:xfrm>
        </p:spPr>
        <p:txBody>
          <a:bodyPr>
            <a:normAutofit/>
          </a:bodyPr>
          <a:lstStyle/>
          <a:p>
            <a:pPr marL="578358" indent="-514350">
              <a:defRPr/>
            </a:pPr>
            <a:r>
              <a:rPr lang="en-US" dirty="0" smtClean="0">
                <a:solidFill>
                  <a:schemeClr val="bg1"/>
                </a:solidFill>
              </a:rPr>
              <a:t>Break any of these rules sooner than say anything outright barbarous. </a:t>
            </a:r>
          </a:p>
          <a:p>
            <a:pPr marL="448056" indent="-384048" eaLnBrk="1" fontAlgn="auto" hangingPunct="1">
              <a:spcAft>
                <a:spcPts val="0"/>
              </a:spcAft>
              <a:buFont typeface="Wingdings 2"/>
              <a:buChar char=""/>
              <a:defRPr/>
            </a:pPr>
            <a:endParaRPr lang="en-GB" dirty="0" smtClean="0">
              <a:solidFill>
                <a:schemeClr val="bg1"/>
              </a:solidFill>
            </a:endParaRPr>
          </a:p>
          <a:p>
            <a:pPr marL="448056" indent="-384048">
              <a:defRPr/>
            </a:pPr>
            <a:r>
              <a:rPr lang="en-GB" dirty="0" smtClean="0">
                <a:solidFill>
                  <a:schemeClr val="bg1"/>
                </a:solidFill>
              </a:rPr>
              <a:t>Orwell’s joke – but do avoid prejudiced language:</a:t>
            </a:r>
          </a:p>
          <a:p>
            <a:pPr marL="704088" lvl="1" indent="-384048">
              <a:defRPr/>
            </a:pPr>
            <a:r>
              <a:rPr lang="en-GB" dirty="0" smtClean="0">
                <a:solidFill>
                  <a:schemeClr val="bg1"/>
                </a:solidFill>
              </a:rPr>
              <a:t>“Autistics were compared to normal participants on a battery of tests.”</a:t>
            </a:r>
          </a:p>
          <a:p>
            <a:pPr marL="704088" lvl="1" indent="-384048">
              <a:defRPr/>
            </a:pPr>
            <a:r>
              <a:rPr lang="en-GB" dirty="0" smtClean="0">
                <a:solidFill>
                  <a:schemeClr val="bg1"/>
                </a:solidFill>
              </a:rPr>
              <a:t>“Participants with autism were compared to participants without autism on a battery of tests.”</a:t>
            </a:r>
            <a:endParaRPr lang="en-US" dirty="0">
              <a:solidFill>
                <a:schemeClr val="bg1"/>
              </a:solidFill>
            </a:endParaRPr>
          </a:p>
        </p:txBody>
      </p:sp>
      <p:sp>
        <p:nvSpPr>
          <p:cNvPr id="2" name="Title 1"/>
          <p:cNvSpPr>
            <a:spLocks noGrp="1"/>
          </p:cNvSpPr>
          <p:nvPr>
            <p:ph type="title"/>
          </p:nvPr>
        </p:nvSpPr>
        <p:spPr>
          <a:xfrm>
            <a:off x="457200" y="267494"/>
            <a:ext cx="8229600" cy="1399032"/>
          </a:xfrm>
        </p:spPr>
        <p:txBody>
          <a:bodyPr/>
          <a:lstStyle/>
          <a:p>
            <a:pPr marL="484632" indent="0" eaLnBrk="1" fontAlgn="auto" hangingPunct="1">
              <a:spcAft>
                <a:spcPts val="0"/>
              </a:spcAft>
              <a:defRPr/>
            </a:pPr>
            <a:r>
              <a:rPr lang="en-GB" dirty="0" smtClean="0">
                <a:solidFill>
                  <a:schemeClr val="bg2"/>
                </a:solidFill>
              </a:rPr>
              <a:t>Orwell’s six rules</a:t>
            </a:r>
            <a:endParaRPr lang="en-US" dirty="0">
              <a:solidFill>
                <a:schemeClr val="bg2"/>
              </a:solidFill>
            </a:endParaRPr>
          </a:p>
        </p:txBody>
      </p:sp>
      <p:sp>
        <p:nvSpPr>
          <p:cNvPr id="36868" name="TextBox 3"/>
          <p:cNvSpPr txBox="1">
            <a:spLocks noChangeArrowheads="1"/>
          </p:cNvSpPr>
          <p:nvPr/>
        </p:nvSpPr>
        <p:spPr bwMode="auto">
          <a:xfrm>
            <a:off x="5715000" y="6215063"/>
            <a:ext cx="2928938" cy="369887"/>
          </a:xfrm>
          <a:prstGeom prst="rect">
            <a:avLst/>
          </a:prstGeom>
          <a:noFill/>
          <a:ln w="9525">
            <a:noFill/>
            <a:miter lim="800000"/>
            <a:headEnd/>
            <a:tailEnd/>
          </a:ln>
        </p:spPr>
        <p:txBody>
          <a:bodyPr>
            <a:spAutoFit/>
          </a:bodyPr>
          <a:lstStyle/>
          <a:p>
            <a:r>
              <a:rPr lang="en-US">
                <a:hlinkClick r:id="rId3" tooltip="http://doiop.com/orwell ==&gt; http://www.resort.com/~prime8/Orwell/pat..."/>
              </a:rPr>
              <a:t>http://doiop.com/orwell</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pPr eaLnBrk="1" hangingPunct="1"/>
            <a:r>
              <a:rPr lang="en-US" b="1" dirty="0" smtClean="0"/>
              <a:t>Passing off someone else's work intentionally or unintentionally as your own for your own benefit</a:t>
            </a:r>
          </a:p>
          <a:p>
            <a:pPr eaLnBrk="1" hangingPunct="1">
              <a:buNone/>
            </a:pPr>
            <a:endParaRPr lang="en-US" sz="1000" b="1" dirty="0" smtClean="0"/>
          </a:p>
          <a:p>
            <a:pPr eaLnBrk="1" hangingPunct="1"/>
            <a:r>
              <a:rPr lang="en-GB" dirty="0" smtClean="0"/>
              <a:t>Basically:</a:t>
            </a:r>
          </a:p>
          <a:p>
            <a:pPr lvl="1" eaLnBrk="1" hangingPunct="1"/>
            <a:r>
              <a:rPr lang="en-GB" dirty="0" smtClean="0"/>
              <a:t>Don’t claim ideas are yours when they’re not (even by omission)</a:t>
            </a:r>
          </a:p>
          <a:p>
            <a:pPr lvl="1" eaLnBrk="1" hangingPunct="1"/>
            <a:r>
              <a:rPr lang="en-GB" dirty="0" smtClean="0"/>
              <a:t>This includes pictures, diagrams and tables!</a:t>
            </a:r>
            <a:endParaRPr lang="en-US" dirty="0" smtClean="0"/>
          </a:p>
          <a:p>
            <a:pPr eaLnBrk="1" hangingPunct="1"/>
            <a:endParaRPr lang="en-US" dirty="0" smtClean="0"/>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What is plagiarism?</a:t>
            </a:r>
            <a:endParaRPr lang="en-US" dirty="0"/>
          </a:p>
        </p:txBody>
      </p:sp>
      <p:sp>
        <p:nvSpPr>
          <p:cNvPr id="10244" name="TextBox 3"/>
          <p:cNvSpPr txBox="1">
            <a:spLocks noChangeArrowheads="1"/>
          </p:cNvSpPr>
          <p:nvPr/>
        </p:nvSpPr>
        <p:spPr bwMode="auto">
          <a:xfrm>
            <a:off x="142875" y="6215063"/>
            <a:ext cx="8858250" cy="369887"/>
          </a:xfrm>
          <a:prstGeom prst="rect">
            <a:avLst/>
          </a:prstGeom>
          <a:noFill/>
          <a:ln w="9525">
            <a:noFill/>
            <a:miter lim="800000"/>
            <a:headEnd/>
            <a:tailEnd/>
          </a:ln>
        </p:spPr>
        <p:txBody>
          <a:bodyPr>
            <a:spAutoFit/>
          </a:bodyPr>
          <a:lstStyle/>
          <a:p>
            <a:r>
              <a:rPr lang="en-US"/>
              <a:t>Jude Carroll (2002). </a:t>
            </a:r>
            <a:r>
              <a:rPr lang="en-US" i="1"/>
              <a:t>The Handbook for Deterring Plagiarism in Higher Education</a:t>
            </a:r>
          </a:p>
        </p:txBody>
      </p:sp>
    </p:spTree>
    <p:extLst>
      <p:ext uri="{BB962C8B-B14F-4D97-AF65-F5344CB8AC3E}">
        <p14:creationId xmlns:p14="http://schemas.microsoft.com/office/powerpoint/2010/main" val="3825935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481328"/>
            <a:ext cx="8219256" cy="4525963"/>
          </a:xfrm>
        </p:spPr>
        <p:txBody>
          <a:bodyPr/>
          <a:lstStyle/>
          <a:p>
            <a:r>
              <a:rPr lang="en-GB" dirty="0" smtClean="0">
                <a:solidFill>
                  <a:schemeClr val="bg1"/>
                </a:solidFill>
              </a:rPr>
              <a:t>Read </a:t>
            </a:r>
            <a:r>
              <a:rPr lang="en-GB" smtClean="0">
                <a:solidFill>
                  <a:schemeClr val="bg1"/>
                </a:solidFill>
              </a:rPr>
              <a:t>Alison Pike’s journal </a:t>
            </a:r>
            <a:r>
              <a:rPr lang="en-GB" dirty="0" smtClean="0">
                <a:solidFill>
                  <a:schemeClr val="bg1"/>
                </a:solidFill>
              </a:rPr>
              <a:t>article</a:t>
            </a:r>
          </a:p>
          <a:p>
            <a:pPr marL="109728" indent="0">
              <a:buNone/>
            </a:pPr>
            <a:endParaRPr lang="en-GB" dirty="0" smtClean="0">
              <a:solidFill>
                <a:schemeClr val="bg1"/>
              </a:solidFill>
            </a:endParaRPr>
          </a:p>
          <a:p>
            <a:r>
              <a:rPr lang="en-GB" dirty="0" smtClean="0">
                <a:solidFill>
                  <a:schemeClr val="bg1"/>
                </a:solidFill>
              </a:rPr>
              <a:t>Highlight issues</a:t>
            </a:r>
          </a:p>
          <a:p>
            <a:endParaRPr lang="en-GB" dirty="0">
              <a:solidFill>
                <a:schemeClr val="bg1"/>
              </a:solidFill>
            </a:endParaRPr>
          </a:p>
          <a:p>
            <a:r>
              <a:rPr lang="en-GB" dirty="0" smtClean="0">
                <a:solidFill>
                  <a:schemeClr val="bg1"/>
                </a:solidFill>
              </a:rPr>
              <a:t>“Press release” exercise: summarise the paper as concisely as you can (no longer than one paragraph).</a:t>
            </a:r>
          </a:p>
          <a:p>
            <a:endParaRPr lang="en-GB" dirty="0">
              <a:solidFill>
                <a:schemeClr val="bg1"/>
              </a:solidFill>
            </a:endParaRPr>
          </a:p>
        </p:txBody>
      </p:sp>
      <p:sp>
        <p:nvSpPr>
          <p:cNvPr id="5" name="Title 1"/>
          <p:cNvSpPr>
            <a:spLocks noGrp="1"/>
          </p:cNvSpPr>
          <p:nvPr>
            <p:ph type="title"/>
          </p:nvPr>
        </p:nvSpPr>
        <p:spPr/>
        <p:txBody>
          <a:bodyPr/>
          <a:lstStyle/>
          <a:p>
            <a:pPr marL="484632" indent="0" eaLnBrk="1" fontAlgn="auto" hangingPunct="1">
              <a:spcAft>
                <a:spcPts val="0"/>
              </a:spcAft>
              <a:defRPr/>
            </a:pPr>
            <a:r>
              <a:rPr lang="en-GB" dirty="0" smtClean="0">
                <a:solidFill>
                  <a:schemeClr val="bg2"/>
                </a:solidFill>
              </a:rPr>
              <a:t>What now?</a:t>
            </a:r>
            <a:endParaRPr lang="en-US" dirty="0">
              <a:solidFill>
                <a:schemeClr val="bg2"/>
              </a:solidFill>
            </a:endParaRPr>
          </a:p>
        </p:txBody>
      </p:sp>
    </p:spTree>
    <p:extLst>
      <p:ext uri="{BB962C8B-B14F-4D97-AF65-F5344CB8AC3E}">
        <p14:creationId xmlns:p14="http://schemas.microsoft.com/office/powerpoint/2010/main" val="3000143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eaLnBrk="1" hangingPunct="1"/>
            <a:r>
              <a:rPr lang="en-GB" b="1" dirty="0" smtClean="0"/>
              <a:t>Jointly preparing or producing work when it is not permitted by examiners</a:t>
            </a:r>
          </a:p>
          <a:p>
            <a:pPr marL="109728" indent="0" eaLnBrk="1" hangingPunct="1">
              <a:buNone/>
            </a:pPr>
            <a:endParaRPr lang="en-GB" sz="1000" b="1" dirty="0" smtClean="0"/>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What is collusion?</a:t>
            </a:r>
            <a:endParaRPr lang="en-US" dirty="0"/>
          </a:p>
        </p:txBody>
      </p:sp>
      <p:sp>
        <p:nvSpPr>
          <p:cNvPr id="11268" name="TextBox 3"/>
          <p:cNvSpPr txBox="1">
            <a:spLocks noChangeArrowheads="1"/>
          </p:cNvSpPr>
          <p:nvPr/>
        </p:nvSpPr>
        <p:spPr bwMode="auto">
          <a:xfrm>
            <a:off x="3071813" y="6215063"/>
            <a:ext cx="5929312" cy="369887"/>
          </a:xfrm>
          <a:prstGeom prst="rect">
            <a:avLst/>
          </a:prstGeom>
          <a:noFill/>
          <a:ln w="9525">
            <a:noFill/>
            <a:miter lim="800000"/>
            <a:headEnd/>
            <a:tailEnd/>
          </a:ln>
        </p:spPr>
        <p:txBody>
          <a:bodyPr>
            <a:spAutoFit/>
          </a:bodyPr>
          <a:lstStyle/>
          <a:p>
            <a:r>
              <a:rPr lang="en-US" dirty="0">
                <a:hlinkClick r:id="rId3"/>
              </a:rPr>
              <a:t>http://www.sussex.ac.uk/academicoffice/1-4-1-2-1.html</a:t>
            </a:r>
            <a:endParaRPr lang="en-US" dirty="0"/>
          </a:p>
        </p:txBody>
      </p:sp>
    </p:spTree>
    <p:extLst>
      <p:ext uri="{BB962C8B-B14F-4D97-AF65-F5344CB8AC3E}">
        <p14:creationId xmlns:p14="http://schemas.microsoft.com/office/powerpoint/2010/main" val="890561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pPr eaLnBrk="1" hangingPunct="1"/>
            <a:r>
              <a:rPr lang="en-US" dirty="0" smtClean="0"/>
              <a:t>Leave plenty of time</a:t>
            </a:r>
          </a:p>
          <a:p>
            <a:pPr lvl="1" eaLnBrk="1" hangingPunct="1"/>
            <a:r>
              <a:rPr lang="en-GB" dirty="0" smtClean="0"/>
              <a:t>Know when your deadlines are</a:t>
            </a:r>
          </a:p>
          <a:p>
            <a:pPr lvl="1" eaLnBrk="1" hangingPunct="1"/>
            <a:r>
              <a:rPr lang="en-GB" dirty="0" smtClean="0"/>
              <a:t>Start planning early</a:t>
            </a:r>
          </a:p>
          <a:p>
            <a:pPr lvl="1" eaLnBrk="1" hangingPunct="1"/>
            <a:endParaRPr lang="en-US" sz="1000" dirty="0" smtClean="0"/>
          </a:p>
          <a:p>
            <a:pPr eaLnBrk="1" hangingPunct="1"/>
            <a:r>
              <a:rPr lang="en-US" dirty="0" smtClean="0"/>
              <a:t>Read enough sources to form your own opinion</a:t>
            </a:r>
          </a:p>
          <a:p>
            <a:pPr lvl="1" eaLnBrk="1" hangingPunct="1"/>
            <a:r>
              <a:rPr lang="en-GB" dirty="0" smtClean="0"/>
              <a:t>But try to stay on-topic</a:t>
            </a:r>
          </a:p>
          <a:p>
            <a:pPr lvl="1" eaLnBrk="1" hangingPunct="1"/>
            <a:endParaRPr lang="en-GB" sz="1000" dirty="0" smtClean="0"/>
          </a:p>
          <a:p>
            <a:pPr eaLnBrk="1" hangingPunct="1"/>
            <a:r>
              <a:rPr lang="en-US" dirty="0" smtClean="0"/>
              <a:t>Use your own words wherever possible</a:t>
            </a:r>
          </a:p>
          <a:p>
            <a:pPr lvl="1" eaLnBrk="1" hangingPunct="1"/>
            <a:r>
              <a:rPr lang="en-GB" dirty="0" smtClean="0"/>
              <a:t>Do it when writing your notes to get in practice</a:t>
            </a:r>
            <a:endParaRPr lang="en-US" dirty="0" smtClean="0"/>
          </a:p>
          <a:p>
            <a:pPr lvl="1" eaLnBrk="1" hangingPunct="1"/>
            <a:endParaRPr lang="en-US" dirty="0" smtClean="0"/>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How do I avoid plagiarism?</a:t>
            </a:r>
            <a:endParaRPr lang="en-US" dirty="0"/>
          </a:p>
        </p:txBody>
      </p:sp>
    </p:spTree>
    <p:extLst>
      <p:ext uri="{BB962C8B-B14F-4D97-AF65-F5344CB8AC3E}">
        <p14:creationId xmlns:p14="http://schemas.microsoft.com/office/powerpoint/2010/main" val="2993506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normAutofit/>
          </a:bodyPr>
          <a:lstStyle/>
          <a:p>
            <a:pPr eaLnBrk="1" hangingPunct="1"/>
            <a:r>
              <a:rPr lang="en-US" dirty="0" smtClean="0"/>
              <a:t>Reference your notes as you go</a:t>
            </a:r>
          </a:p>
          <a:p>
            <a:pPr lvl="1" eaLnBrk="1" hangingPunct="1"/>
            <a:r>
              <a:rPr lang="en-GB" dirty="0" smtClean="0"/>
              <a:t>Make a note of (at least) the author, year and title, so you can find the source again</a:t>
            </a:r>
          </a:p>
          <a:p>
            <a:pPr lvl="1" eaLnBrk="1" hangingPunct="1"/>
            <a:endParaRPr lang="en-US" sz="1000" dirty="0" smtClean="0"/>
          </a:p>
          <a:p>
            <a:pPr eaLnBrk="1" hangingPunct="1"/>
            <a:r>
              <a:rPr lang="en-US" dirty="0" smtClean="0"/>
              <a:t>Reference your lab report as you go</a:t>
            </a:r>
          </a:p>
          <a:p>
            <a:pPr lvl="1"/>
            <a:r>
              <a:rPr lang="en-GB" dirty="0" smtClean="0"/>
              <a:t>We use APA format (</a:t>
            </a:r>
            <a:r>
              <a:rPr lang="en-US" dirty="0" smtClean="0">
                <a:hlinkClick r:id="rId3" tooltip="http://doiop.com/apastyle ==&gt; http://www.sussex.ac.uk/Users/grahamh/RM..."/>
              </a:rPr>
              <a:t>http://doiop.com/apastyle</a:t>
            </a:r>
            <a:r>
              <a:rPr lang="en-US" dirty="0" smtClean="0"/>
              <a:t>)</a:t>
            </a:r>
          </a:p>
          <a:p>
            <a:pPr lvl="1"/>
            <a:r>
              <a:rPr lang="en-US" dirty="0" smtClean="0"/>
              <a:t>Pro tip: Learn to use </a:t>
            </a:r>
            <a:r>
              <a:rPr lang="en-US" dirty="0" err="1" smtClean="0"/>
              <a:t>EndNote</a:t>
            </a:r>
            <a:r>
              <a:rPr lang="en-US" dirty="0" smtClean="0"/>
              <a:t> (</a:t>
            </a:r>
            <a:r>
              <a:rPr lang="en-US" dirty="0" smtClean="0">
                <a:hlinkClick r:id="rId4"/>
              </a:rPr>
              <a:t>http://doiop.com/ssxendnote</a:t>
            </a:r>
            <a:r>
              <a:rPr lang="en-US" dirty="0" smtClean="0"/>
              <a:t>) or </a:t>
            </a:r>
            <a:r>
              <a:rPr lang="en-US" dirty="0" err="1" smtClean="0"/>
              <a:t>Zotero</a:t>
            </a:r>
            <a:r>
              <a:rPr lang="en-US" dirty="0" smtClean="0"/>
              <a:t> (on Mozilla Firefox)</a:t>
            </a:r>
          </a:p>
          <a:p>
            <a:pPr eaLnBrk="1" hangingPunct="1"/>
            <a:r>
              <a:rPr lang="en-US" dirty="0" err="1" smtClean="0"/>
              <a:t>Turnitin</a:t>
            </a:r>
            <a:r>
              <a:rPr lang="en-US" dirty="0" smtClean="0"/>
              <a:t> on </a:t>
            </a:r>
            <a:r>
              <a:rPr lang="en-US" dirty="0" err="1" smtClean="0"/>
              <a:t>StudyDirect</a:t>
            </a:r>
            <a:endParaRPr lang="en-US" dirty="0" smtClean="0"/>
          </a:p>
          <a:p>
            <a:pPr lvl="1" eaLnBrk="1" hangingPunct="1"/>
            <a:endParaRPr lang="en-GB" dirty="0" smtClean="0"/>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How do I avoid plagiarism?</a:t>
            </a:r>
            <a:endParaRPr lang="en-US" dirty="0"/>
          </a:p>
        </p:txBody>
      </p:sp>
    </p:spTree>
    <p:extLst>
      <p:ext uri="{BB962C8B-B14F-4D97-AF65-F5344CB8AC3E}">
        <p14:creationId xmlns:p14="http://schemas.microsoft.com/office/powerpoint/2010/main" val="1033210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79512" y="1481328"/>
            <a:ext cx="8686800" cy="4525963"/>
          </a:xfrm>
        </p:spPr>
        <p:txBody>
          <a:bodyPr>
            <a:normAutofit fontScale="85000" lnSpcReduction="20000"/>
          </a:bodyPr>
          <a:lstStyle/>
          <a:p>
            <a:pPr eaLnBrk="1" hangingPunct="1"/>
            <a:r>
              <a:rPr lang="en-US" sz="2900" dirty="0" smtClean="0"/>
              <a:t>Check through work before handing it in</a:t>
            </a:r>
          </a:p>
          <a:p>
            <a:pPr lvl="1" eaLnBrk="1" hangingPunct="1"/>
            <a:r>
              <a:rPr lang="en-GB" sz="2500" dirty="0" smtClean="0"/>
              <a:t>Double-check your references</a:t>
            </a:r>
          </a:p>
          <a:p>
            <a:pPr lvl="1" eaLnBrk="1" hangingPunct="1"/>
            <a:endParaRPr lang="en-US" sz="1100" dirty="0" smtClean="0"/>
          </a:p>
          <a:p>
            <a:pPr eaLnBrk="1" hangingPunct="1"/>
            <a:r>
              <a:rPr lang="en-US" sz="2900" dirty="0" smtClean="0"/>
              <a:t>Get someone to read through your work</a:t>
            </a:r>
          </a:p>
          <a:p>
            <a:pPr lvl="1"/>
            <a:r>
              <a:rPr lang="en-US" sz="2500" dirty="0" smtClean="0"/>
              <a:t>Talk to a student mentor (</a:t>
            </a:r>
            <a:r>
              <a:rPr lang="en-US" sz="2500" dirty="0" smtClean="0">
                <a:hlinkClick r:id="rId3"/>
              </a:rPr>
              <a:t>http://www.sussex.ac.uk/studentlifecentre/mentors</a:t>
            </a:r>
            <a:r>
              <a:rPr lang="en-US" sz="2500" dirty="0" smtClean="0"/>
              <a:t>) – they may not see plagiarism, but can help avoid errors</a:t>
            </a:r>
          </a:p>
          <a:p>
            <a:pPr lvl="1" eaLnBrk="1" hangingPunct="1"/>
            <a:endParaRPr lang="en-US" sz="1100" dirty="0" smtClean="0"/>
          </a:p>
          <a:p>
            <a:pPr eaLnBrk="1" hangingPunct="1"/>
            <a:r>
              <a:rPr lang="en-US" sz="2900" dirty="0" smtClean="0"/>
              <a:t>If you are really stuck, get help. Talk to:</a:t>
            </a:r>
          </a:p>
          <a:p>
            <a:pPr lvl="1" eaLnBrk="1" hangingPunct="1"/>
            <a:r>
              <a:rPr lang="en-GB" sz="2500" dirty="0" smtClean="0"/>
              <a:t>One of us (in class, on the forum, during the office hour)</a:t>
            </a:r>
            <a:endParaRPr lang="en-US" sz="2500" dirty="0" smtClean="0"/>
          </a:p>
          <a:p>
            <a:pPr lvl="1" eaLnBrk="1" hangingPunct="1"/>
            <a:r>
              <a:rPr lang="en-US" sz="2500" dirty="0" smtClean="0"/>
              <a:t>Student mentors</a:t>
            </a:r>
          </a:p>
          <a:p>
            <a:pPr lvl="1" eaLnBrk="1" hangingPunct="1"/>
            <a:r>
              <a:rPr lang="en-US" sz="2500" dirty="0" smtClean="0"/>
              <a:t>Your academic advisor</a:t>
            </a:r>
          </a:p>
          <a:p>
            <a:pPr lvl="1"/>
            <a:r>
              <a:rPr lang="en-US" sz="2500" dirty="0" smtClean="0"/>
              <a:t>Student advisors (for personal issues: </a:t>
            </a:r>
            <a:r>
              <a:rPr lang="en-US" sz="2500" dirty="0" smtClean="0">
                <a:hlinkClick r:id="rId4"/>
              </a:rPr>
              <a:t>http://www.sussex.ac.uk/studentlifecentre/)</a:t>
            </a:r>
            <a:r>
              <a:rPr lang="en-US" sz="2200" dirty="0" smtClean="0"/>
              <a:t/>
            </a:r>
            <a:br>
              <a:rPr lang="en-US" sz="2200" dirty="0" smtClean="0"/>
            </a:br>
            <a:endParaRPr lang="en-US" sz="2200" dirty="0" smtClean="0"/>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How do I avoid plagiarism?</a:t>
            </a:r>
            <a:endParaRPr lang="en-US" dirty="0"/>
          </a:p>
        </p:txBody>
      </p:sp>
    </p:spTree>
    <p:extLst>
      <p:ext uri="{BB962C8B-B14F-4D97-AF65-F5344CB8AC3E}">
        <p14:creationId xmlns:p14="http://schemas.microsoft.com/office/powerpoint/2010/main" val="1419025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Box 4"/>
          <p:cNvSpPr txBox="1">
            <a:spLocks noChangeArrowheads="1"/>
          </p:cNvSpPr>
          <p:nvPr/>
        </p:nvSpPr>
        <p:spPr bwMode="auto">
          <a:xfrm>
            <a:off x="3071813" y="5944906"/>
            <a:ext cx="6072187" cy="830997"/>
          </a:xfrm>
          <a:prstGeom prst="rect">
            <a:avLst/>
          </a:prstGeom>
          <a:noFill/>
          <a:ln w="9525">
            <a:noFill/>
            <a:miter lim="800000"/>
            <a:headEnd/>
            <a:tailEnd/>
          </a:ln>
        </p:spPr>
        <p:txBody>
          <a:bodyPr>
            <a:spAutoFit/>
          </a:bodyPr>
          <a:lstStyle/>
          <a:p>
            <a:pPr algn="ctr"/>
            <a:r>
              <a:rPr lang="en-GB" sz="2400" dirty="0"/>
              <a:t>Word limit: 2000</a:t>
            </a:r>
          </a:p>
          <a:p>
            <a:pPr algn="ctr"/>
            <a:r>
              <a:rPr lang="en-GB" sz="2400" dirty="0"/>
              <a:t>(not including </a:t>
            </a:r>
            <a:r>
              <a:rPr lang="en-GB" sz="2400" dirty="0" smtClean="0"/>
              <a:t>title, abstract, </a:t>
            </a:r>
            <a:r>
              <a:rPr lang="en-GB" sz="2400" dirty="0"/>
              <a:t>or references)</a:t>
            </a:r>
            <a:endParaRPr lang="en-US" sz="1400" dirty="0"/>
          </a:p>
        </p:txBody>
      </p:sp>
      <p:graphicFrame>
        <p:nvGraphicFramePr>
          <p:cNvPr id="7" name="Table 6"/>
          <p:cNvGraphicFramePr>
            <a:graphicFrameLocks noGrp="1"/>
          </p:cNvGraphicFramePr>
          <p:nvPr>
            <p:extLst>
              <p:ext uri="{D42A27DB-BD31-4B8C-83A1-F6EECF244321}">
                <p14:modId xmlns:p14="http://schemas.microsoft.com/office/powerpoint/2010/main" val="3489997704"/>
              </p:ext>
            </p:extLst>
          </p:nvPr>
        </p:nvGraphicFramePr>
        <p:xfrm>
          <a:off x="0" y="0"/>
          <a:ext cx="9144000" cy="6035740"/>
        </p:xfrm>
        <a:graphic>
          <a:graphicData uri="http://schemas.openxmlformats.org/drawingml/2006/table">
            <a:tbl>
              <a:tblPr firstRow="1" bandRow="1">
                <a:tableStyleId>{5C22544A-7EE6-4342-B048-85BDC9FD1C3A}</a:tableStyleId>
              </a:tblPr>
              <a:tblGrid>
                <a:gridCol w="1631499"/>
                <a:gridCol w="1435143"/>
                <a:gridCol w="6077358"/>
              </a:tblGrid>
              <a:tr h="523448">
                <a:tc>
                  <a:txBody>
                    <a:bodyPr/>
                    <a:lstStyle/>
                    <a:p>
                      <a:r>
                        <a:rPr lang="en-GB" dirty="0" smtClean="0"/>
                        <a:t>Section</a:t>
                      </a:r>
                      <a:endParaRPr lang="en-US" dirty="0"/>
                    </a:p>
                  </a:txBody>
                  <a:tcPr/>
                </a:tc>
                <a:tc>
                  <a:txBody>
                    <a:bodyPr/>
                    <a:lstStyle/>
                    <a:p>
                      <a:r>
                        <a:rPr lang="en-GB" dirty="0" smtClean="0"/>
                        <a:t>Max. marks</a:t>
                      </a:r>
                      <a:endParaRPr lang="en-US" dirty="0"/>
                    </a:p>
                  </a:txBody>
                  <a:tcPr/>
                </a:tc>
                <a:tc>
                  <a:txBody>
                    <a:bodyPr/>
                    <a:lstStyle/>
                    <a:p>
                      <a:r>
                        <a:rPr lang="en-GB" dirty="0" smtClean="0"/>
                        <a:t>Content</a:t>
                      </a:r>
                      <a:endParaRPr lang="en-US" dirty="0"/>
                    </a:p>
                  </a:txBody>
                  <a:tcPr/>
                </a:tc>
              </a:tr>
              <a:tr h="600462">
                <a:tc>
                  <a:txBody>
                    <a:bodyPr/>
                    <a:lstStyle/>
                    <a:p>
                      <a:r>
                        <a:rPr lang="en-GB" dirty="0" smtClean="0"/>
                        <a:t>Title</a:t>
                      </a:r>
                      <a:endParaRPr lang="en-US" dirty="0"/>
                    </a:p>
                  </a:txBody>
                  <a:tcPr/>
                </a:tc>
                <a:tc>
                  <a:txBody>
                    <a:bodyPr/>
                    <a:lstStyle/>
                    <a:p>
                      <a:r>
                        <a:rPr lang="en-GB" dirty="0" smtClean="0"/>
                        <a:t>2</a:t>
                      </a:r>
                      <a:endParaRPr lang="en-US" dirty="0"/>
                    </a:p>
                  </a:txBody>
                  <a:tcPr/>
                </a:tc>
                <a:tc>
                  <a:txBody>
                    <a:bodyPr/>
                    <a:lstStyle/>
                    <a:p>
                      <a:r>
                        <a:rPr lang="en-GB" dirty="0" smtClean="0"/>
                        <a:t>IV and DV</a:t>
                      </a:r>
                      <a:r>
                        <a:rPr lang="en-GB" baseline="0" dirty="0" smtClean="0"/>
                        <a:t> (precise and no more than 15 words)</a:t>
                      </a:r>
                      <a:endParaRPr lang="en-US" dirty="0"/>
                    </a:p>
                  </a:txBody>
                  <a:tcPr/>
                </a:tc>
              </a:tr>
              <a:tr h="343121">
                <a:tc>
                  <a:txBody>
                    <a:bodyPr/>
                    <a:lstStyle/>
                    <a:p>
                      <a:r>
                        <a:rPr lang="en-GB" dirty="0" smtClean="0"/>
                        <a:t>Abstract</a:t>
                      </a:r>
                      <a:endParaRPr lang="en-US" dirty="0"/>
                    </a:p>
                  </a:txBody>
                  <a:tcPr/>
                </a:tc>
                <a:tc>
                  <a:txBody>
                    <a:bodyPr/>
                    <a:lstStyle/>
                    <a:p>
                      <a:r>
                        <a:rPr lang="en-GB" dirty="0" smtClean="0"/>
                        <a:t>12</a:t>
                      </a:r>
                      <a:endParaRPr lang="en-US" dirty="0"/>
                    </a:p>
                  </a:txBody>
                  <a:tcPr/>
                </a:tc>
                <a:tc>
                  <a:txBody>
                    <a:bodyPr/>
                    <a:lstStyle/>
                    <a:p>
                      <a:r>
                        <a:rPr lang="en-US" dirty="0" smtClean="0"/>
                        <a:t>Maximum 150 words, summary of all sections</a:t>
                      </a:r>
                    </a:p>
                  </a:txBody>
                  <a:tcPr/>
                </a:tc>
              </a:tr>
              <a:tr h="558890">
                <a:tc>
                  <a:txBody>
                    <a:bodyPr/>
                    <a:lstStyle/>
                    <a:p>
                      <a:r>
                        <a:rPr lang="en-GB" dirty="0" smtClean="0"/>
                        <a:t>Introduction</a:t>
                      </a:r>
                      <a:endParaRPr lang="en-US" dirty="0"/>
                    </a:p>
                  </a:txBody>
                  <a:tcPr/>
                </a:tc>
                <a:tc>
                  <a:txBody>
                    <a:bodyPr/>
                    <a:lstStyle/>
                    <a:p>
                      <a:r>
                        <a:rPr lang="en-GB" dirty="0" smtClean="0"/>
                        <a:t>20</a:t>
                      </a:r>
                      <a:endParaRPr lang="en-US" dirty="0"/>
                    </a:p>
                  </a:txBody>
                  <a:tcPr/>
                </a:tc>
                <a:tc>
                  <a:txBody>
                    <a:bodyPr/>
                    <a:lstStyle/>
                    <a:p>
                      <a:r>
                        <a:rPr lang="en-GB" dirty="0" smtClean="0"/>
                        <a:t>Past research;</a:t>
                      </a:r>
                      <a:r>
                        <a:rPr lang="en-GB" baseline="0" dirty="0" smtClean="0"/>
                        <a:t> rationale; hypotheses</a:t>
                      </a:r>
                      <a:endParaRPr lang="en-US" dirty="0"/>
                    </a:p>
                  </a:txBody>
                  <a:tcPr/>
                </a:tc>
              </a:tr>
              <a:tr h="857803">
                <a:tc>
                  <a:txBody>
                    <a:bodyPr/>
                    <a:lstStyle/>
                    <a:p>
                      <a:r>
                        <a:rPr lang="en-GB" dirty="0" smtClean="0"/>
                        <a:t>Methods</a:t>
                      </a:r>
                      <a:endParaRPr lang="en-US" dirty="0"/>
                    </a:p>
                  </a:txBody>
                  <a:tcPr/>
                </a:tc>
                <a:tc>
                  <a:txBody>
                    <a:bodyPr/>
                    <a:lstStyle/>
                    <a:p>
                      <a:r>
                        <a:rPr lang="en-GB" dirty="0" smtClean="0"/>
                        <a:t>20</a:t>
                      </a:r>
                      <a:endParaRPr lang="en-US" dirty="0"/>
                    </a:p>
                  </a:txBody>
                  <a:tcPr/>
                </a:tc>
                <a:tc>
                  <a:txBody>
                    <a:bodyPr/>
                    <a:lstStyle/>
                    <a:p>
                      <a:r>
                        <a:rPr lang="en-GB" dirty="0" smtClean="0"/>
                        <a:t>Participants; materials; design;</a:t>
                      </a:r>
                      <a:r>
                        <a:rPr lang="en-GB" baseline="0" dirty="0" smtClean="0"/>
                        <a:t> procedure – in enough detail for someone else to replicate the study</a:t>
                      </a:r>
                      <a:endParaRPr lang="en-US" dirty="0"/>
                    </a:p>
                  </a:txBody>
                  <a:tcPr/>
                </a:tc>
              </a:tr>
              <a:tr h="8578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Results</a:t>
                      </a:r>
                      <a:endParaRPr lang="en-US" dirty="0" smtClean="0"/>
                    </a:p>
                  </a:txBody>
                  <a:tcPr/>
                </a:tc>
                <a:tc>
                  <a:txBody>
                    <a:bodyPr/>
                    <a:lstStyle/>
                    <a:p>
                      <a:r>
                        <a:rPr lang="en-GB" dirty="0" smtClean="0"/>
                        <a:t>20</a:t>
                      </a:r>
                      <a:endParaRPr lang="en-US" dirty="0"/>
                    </a:p>
                  </a:txBody>
                  <a:tcPr/>
                </a:tc>
                <a:tc>
                  <a:txBody>
                    <a:bodyPr/>
                    <a:lstStyle/>
                    <a:p>
                      <a:r>
                        <a:rPr lang="en-US" dirty="0" smtClean="0"/>
                        <a:t>Clear and logical descriptive and inferential stats;</a:t>
                      </a:r>
                      <a:r>
                        <a:rPr lang="en-US" baseline="0" dirty="0" smtClean="0"/>
                        <a:t> w</a:t>
                      </a:r>
                      <a:r>
                        <a:rPr lang="en-US" dirty="0" smtClean="0"/>
                        <a:t>ell designed figures related to the findings</a:t>
                      </a:r>
                    </a:p>
                  </a:txBody>
                  <a:tcPr/>
                </a:tc>
              </a:tr>
              <a:tr h="8578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Discussion</a:t>
                      </a:r>
                      <a:endParaRPr lang="en-US" dirty="0" smtClean="0"/>
                    </a:p>
                  </a:txBody>
                  <a:tcPr/>
                </a:tc>
                <a:tc>
                  <a:txBody>
                    <a:bodyPr/>
                    <a:lstStyle/>
                    <a:p>
                      <a:r>
                        <a:rPr lang="en-GB" dirty="0" smtClean="0"/>
                        <a:t>20</a:t>
                      </a:r>
                      <a:endParaRPr lang="en-US" dirty="0"/>
                    </a:p>
                  </a:txBody>
                  <a:tcPr/>
                </a:tc>
                <a:tc>
                  <a:txBody>
                    <a:bodyPr/>
                    <a:lstStyle/>
                    <a:p>
                      <a:r>
                        <a:rPr lang="en-US" dirty="0" smtClean="0"/>
                        <a:t>Summary of main results, relating to introduction;</a:t>
                      </a:r>
                      <a:r>
                        <a:rPr lang="en-US" baseline="0" dirty="0" smtClean="0"/>
                        <a:t> e</a:t>
                      </a:r>
                      <a:r>
                        <a:rPr lang="en-US" dirty="0" smtClean="0"/>
                        <a:t>valuation of study, suggestions for future</a:t>
                      </a:r>
                    </a:p>
                  </a:txBody>
                  <a:tcPr/>
                </a:tc>
              </a:tr>
              <a:tr h="600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References</a:t>
                      </a:r>
                      <a:endParaRPr lang="en-US" dirty="0" smtClean="0"/>
                    </a:p>
                  </a:txBody>
                  <a:tcPr/>
                </a:tc>
                <a:tc>
                  <a:txBody>
                    <a:bodyPr/>
                    <a:lstStyle/>
                    <a:p>
                      <a:r>
                        <a:rPr lang="en-GB" dirty="0" smtClean="0"/>
                        <a:t>6</a:t>
                      </a:r>
                      <a:endParaRPr lang="en-US" dirty="0"/>
                    </a:p>
                  </a:txBody>
                  <a:tcPr/>
                </a:tc>
                <a:tc>
                  <a:txBody>
                    <a:bodyPr/>
                    <a:lstStyle/>
                    <a:p>
                      <a:r>
                        <a:rPr lang="en-GB" dirty="0" smtClean="0"/>
                        <a:t>Full</a:t>
                      </a:r>
                      <a:r>
                        <a:rPr lang="en-GB" baseline="0" dirty="0" smtClean="0"/>
                        <a:t> APA-style references for all citations in main text</a:t>
                      </a:r>
                      <a:endParaRPr lang="en-US" dirty="0"/>
                    </a:p>
                  </a:txBody>
                  <a:tcPr/>
                </a:tc>
              </a:tr>
              <a:tr h="600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Appendices</a:t>
                      </a:r>
                      <a:endParaRPr lang="en-US" dirty="0" smtClean="0"/>
                    </a:p>
                  </a:txBody>
                  <a:tcPr/>
                </a:tc>
                <a:tc>
                  <a:txBody>
                    <a:bodyPr/>
                    <a:lstStyle/>
                    <a:p>
                      <a:r>
                        <a:rPr lang="en-GB" dirty="0" smtClean="0"/>
                        <a:t>0</a:t>
                      </a:r>
                      <a:endParaRPr lang="en-US" dirty="0"/>
                    </a:p>
                  </a:txBody>
                  <a:tcPr/>
                </a:tc>
                <a:tc>
                  <a:txBody>
                    <a:bodyPr/>
                    <a:lstStyle/>
                    <a:p>
                      <a:r>
                        <a:rPr lang="en-US" dirty="0" smtClean="0"/>
                        <a:t>Questionnaire, by-hand</a:t>
                      </a:r>
                      <a:r>
                        <a:rPr lang="en-US" baseline="0" dirty="0" smtClean="0"/>
                        <a:t> </a:t>
                      </a:r>
                      <a:r>
                        <a:rPr lang="en-US" dirty="0" smtClean="0"/>
                        <a:t>workings out…</a:t>
                      </a:r>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1850</Words>
  <Application>Microsoft Office PowerPoint</Application>
  <PresentationFormat>On-screen Show (4:3)</PresentationFormat>
  <Paragraphs>382</Paragraphs>
  <Slides>40</Slides>
  <Notes>38</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vt:lpstr>
      <vt:lpstr>Research Skills</vt:lpstr>
      <vt:lpstr>Last week</vt:lpstr>
      <vt:lpstr>Today</vt:lpstr>
      <vt:lpstr>What is plagiarism?</vt:lpstr>
      <vt:lpstr>What is collusion?</vt:lpstr>
      <vt:lpstr>How do I avoid plagiarism?</vt:lpstr>
      <vt:lpstr>How do I avoid plagiarism?</vt:lpstr>
      <vt:lpstr>How do I avoid plagiarism?</vt:lpstr>
      <vt:lpstr>PowerPoint Presentation</vt:lpstr>
      <vt:lpstr>Sections of a lab report</vt:lpstr>
      <vt:lpstr>Title</vt:lpstr>
      <vt:lpstr>Abstract</vt:lpstr>
      <vt:lpstr>Editing an abstract</vt:lpstr>
      <vt:lpstr>Introduction</vt:lpstr>
      <vt:lpstr>Method</vt:lpstr>
      <vt:lpstr>Participants</vt:lpstr>
      <vt:lpstr>Materials</vt:lpstr>
      <vt:lpstr>Design</vt:lpstr>
      <vt:lpstr>Procedure</vt:lpstr>
      <vt:lpstr>Results</vt:lpstr>
      <vt:lpstr>Tables: continuous</vt:lpstr>
      <vt:lpstr>Figures: continuous</vt:lpstr>
      <vt:lpstr>Discussion</vt:lpstr>
      <vt:lpstr>APA Style Referencing</vt:lpstr>
      <vt:lpstr>APA Style: In Text</vt:lpstr>
      <vt:lpstr>APA Style: In Text</vt:lpstr>
      <vt:lpstr>APA Style: Reference Section</vt:lpstr>
      <vt:lpstr>General tips on writing</vt:lpstr>
      <vt:lpstr>Tenses, tone and terminology</vt:lpstr>
      <vt:lpstr>Making it look neat</vt:lpstr>
      <vt:lpstr>Ordering</vt:lpstr>
      <vt:lpstr>What is purple prose?</vt:lpstr>
      <vt:lpstr>Why shouldn’t I use purple prose?</vt:lpstr>
      <vt:lpstr>Orwell’s six rules</vt:lpstr>
      <vt:lpstr>Orwell’s six rules</vt:lpstr>
      <vt:lpstr>Orwell’s six rules</vt:lpstr>
      <vt:lpstr>Orwell’s six rules</vt:lpstr>
      <vt:lpstr>Orwell’s six rules</vt:lpstr>
      <vt:lpstr>Orwell’s six rules</vt:lpstr>
      <vt:lpstr>What now?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Lab Report</dc:title>
  <dc:creator>Anne-Marie van Prooijen;Kate Atwell</dc:creator>
  <cp:lastModifiedBy>Graham Hole</cp:lastModifiedBy>
  <cp:revision>55</cp:revision>
  <dcterms:created xsi:type="dcterms:W3CDTF">2006-11-06T16:45:43Z</dcterms:created>
  <dcterms:modified xsi:type="dcterms:W3CDTF">2012-10-22T09:24:32Z</dcterms:modified>
</cp:coreProperties>
</file>